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21374100" cy="15113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142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5893193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200309289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2134266921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659597454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313031247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412496534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1428020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290852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9930491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6859D5C-1199-24C3-C5A2-84CEF0B27332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986289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0647713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7924169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E910746-B0C4-C540-996F-6603F5B1FA38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777326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1135082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2094519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DF548F1-6525-1E2D-ABA2-121B6B7CE220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595191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0647929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9074733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93A0711-4F36-4797-CD03-B1BBA06E5C2E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807556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0111838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4435757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D3A796D-772B-31D1-56ED-F4164DD6B95F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582060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3876928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8954313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E2BE71F-500C-7F2F-FD77-ADED112C6277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212841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4515238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4311545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202268E-0251-FA01-3C7B-D666912E2A82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864922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1885657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1650015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33E38A-085E-A93A-E4CC-FC89EF3C2B73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061992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5458739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7631622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45AD70F-EBB7-D3BB-AD5C-1682082F245D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033768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3826520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5201291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1E9D2F1-75CE-A216-BFD8-2ACACC20F247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406557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2303907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5997814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92691F9-CF4A-F5A0-3EAF-959D004A13C3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557811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3365410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6884275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520C30E-E623-EE5B-3831-668390078107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347993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6242812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4720738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D96BEDB-17BC-3E60-AE20-201176578BB8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640566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146035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5730391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2FE0425-1035-BB5E-0156-6BC1E7F811C1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883243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7108328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3023598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2644B9D-C405-37DA-778C-559A10A9DE57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331808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4386430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402614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629BAA-579C-9618-ADE3-EA31F3AC75BB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885699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6416131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0350271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E57447E-3615-F88E-927F-3A5847C9C584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290560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6943949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3189445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905A3C3-6297-D209-40F0-2BEFB04AF4BD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276420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524917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201178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CEAC564-47CC-7036-593D-A7C73750E579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709267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9849616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5309502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67F6340-9C9B-CC40-91DD-D7297F4AD81F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260012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1711854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0751026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3444CEC-691B-F5A1-BD24-E27670297241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88908784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777906030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1496648702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205703324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86120672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327151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235791101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15045659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1682439874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4098542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6136608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836860689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1775440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310036933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7836553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82173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633929599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9807509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1007003403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36419582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8556314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4635229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803242632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1068207798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1896533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121033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357253152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829557178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2095754414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53659473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6780021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385033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2885956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76105153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82457245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974645677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21164231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131816083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734334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629559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827868964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73111619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95230732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5496565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110711281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63815470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2326456" name="Title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001798323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541569387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88072295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330603141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327593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1831537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831322700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2068586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12402749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66292593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4731927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54962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200425901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25608043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11/24/2025</a:t>
            </a:fld>
            <a:endParaRPr lang="en-US"/>
          </a:p>
        </p:txBody>
      </p:sp>
      <p:sp>
        <p:nvSpPr>
          <p:cNvPr id="104764728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457578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 lang="en-US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7.pn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3.png"/><Relationship Id="rId10" Type="http://schemas.openxmlformats.org/officeDocument/2006/relationships/image" Target="../media/image73.jpg"/><Relationship Id="rId4" Type="http://schemas.openxmlformats.org/officeDocument/2006/relationships/image" Target="../media/image68.png"/><Relationship Id="rId9" Type="http://schemas.openxmlformats.org/officeDocument/2006/relationships/image" Target="../media/image7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6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10" Type="http://schemas.openxmlformats.org/officeDocument/2006/relationships/image" Target="../media/image3.pn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37811941" name="Group 2"/>
          <p:cNvGrpSpPr/>
          <p:nvPr/>
        </p:nvGrpSpPr>
        <p:grpSpPr bwMode="auto">
          <a:xfrm>
            <a:off x="15967782" y="8063066"/>
            <a:ext cx="3661402" cy="1612374"/>
            <a:chOff x="0" y="0"/>
            <a:chExt cx="1191755" cy="524814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191755" cy="524814"/>
            </a:xfrm>
            <a:custGeom>
              <a:avLst/>
              <a:gdLst/>
              <a:ahLst/>
              <a:cxnLst/>
              <a:rect l="l" t="t" r="r" b="b"/>
              <a:pathLst>
                <a:path w="1191755" h="524814" extrusionOk="0">
                  <a:moveTo>
                    <a:pt x="0" y="0"/>
                  </a:moveTo>
                  <a:lnTo>
                    <a:pt x="1191755" y="0"/>
                  </a:lnTo>
                  <a:lnTo>
                    <a:pt x="1191755" y="524814"/>
                  </a:lnTo>
                  <a:lnTo>
                    <a:pt x="0" y="524814"/>
                  </a:lnTo>
                  <a:close/>
                </a:path>
              </a:pathLst>
            </a:custGeom>
            <a:solidFill>
              <a:srgbClr val="1692DB"/>
            </a:solidFill>
          </p:spPr>
        </p:sp>
      </p:grpSp>
      <p:grpSp>
        <p:nvGrpSpPr>
          <p:cNvPr id="751584582" name="Group 4"/>
          <p:cNvGrpSpPr/>
          <p:nvPr/>
        </p:nvGrpSpPr>
        <p:grpSpPr bwMode="auto">
          <a:xfrm>
            <a:off x="8038669" y="346583"/>
            <a:ext cx="8060755" cy="2216679"/>
            <a:chOff x="0" y="0"/>
            <a:chExt cx="3187583" cy="876574"/>
          </a:xfrm>
        </p:grpSpPr>
        <p:sp>
          <p:nvSpPr>
            <p:cNvPr id="5" name="Freeform 5"/>
            <p:cNvSpPr/>
            <p:nvPr/>
          </p:nvSpPr>
          <p:spPr bwMode="auto">
            <a:xfrm>
              <a:off x="31750" y="31750"/>
              <a:ext cx="3124083" cy="813074"/>
            </a:xfrm>
            <a:custGeom>
              <a:avLst/>
              <a:gdLst/>
              <a:ahLst/>
              <a:cxnLst/>
              <a:rect l="l" t="t" r="r" b="b"/>
              <a:pathLst>
                <a:path w="3124083" h="813074" extrusionOk="0">
                  <a:moveTo>
                    <a:pt x="3031373" y="813074"/>
                  </a:moveTo>
                  <a:lnTo>
                    <a:pt x="92710" y="813074"/>
                  </a:lnTo>
                  <a:cubicBezTo>
                    <a:pt x="41910" y="813074"/>
                    <a:pt x="0" y="771164"/>
                    <a:pt x="0" y="72036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030103" y="0"/>
                  </a:lnTo>
                  <a:cubicBezTo>
                    <a:pt x="3080903" y="0"/>
                    <a:pt x="3122813" y="41910"/>
                    <a:pt x="3122813" y="92710"/>
                  </a:cubicBezTo>
                  <a:lnTo>
                    <a:pt x="3122813" y="719094"/>
                  </a:lnTo>
                  <a:cubicBezTo>
                    <a:pt x="3124083" y="771164"/>
                    <a:pt x="3082173" y="813074"/>
                    <a:pt x="3031373" y="813074"/>
                  </a:cubicBezTo>
                  <a:close/>
                </a:path>
              </a:pathLst>
            </a:custGeom>
            <a:solidFill>
              <a:srgbClr val="5BAAD8"/>
            </a:solidFill>
          </p:spPr>
        </p:sp>
        <p:sp>
          <p:nvSpPr>
            <p:cNvPr id="6" name="Freeform 6"/>
            <p:cNvSpPr/>
            <p:nvPr/>
          </p:nvSpPr>
          <p:spPr bwMode="auto">
            <a:xfrm>
              <a:off x="0" y="0"/>
              <a:ext cx="3187584" cy="876574"/>
            </a:xfrm>
            <a:custGeom>
              <a:avLst/>
              <a:gdLst/>
              <a:ahLst/>
              <a:cxnLst/>
              <a:rect l="l" t="t" r="r" b="b"/>
              <a:pathLst>
                <a:path w="3187584" h="876574" extrusionOk="0">
                  <a:moveTo>
                    <a:pt x="3063123" y="59690"/>
                  </a:moveTo>
                  <a:cubicBezTo>
                    <a:pt x="3098683" y="59690"/>
                    <a:pt x="3127893" y="88900"/>
                    <a:pt x="3127893" y="124460"/>
                  </a:cubicBezTo>
                  <a:lnTo>
                    <a:pt x="3127893" y="752114"/>
                  </a:lnTo>
                  <a:cubicBezTo>
                    <a:pt x="3127893" y="787674"/>
                    <a:pt x="3098683" y="816884"/>
                    <a:pt x="3063123" y="816884"/>
                  </a:cubicBezTo>
                  <a:lnTo>
                    <a:pt x="124460" y="816884"/>
                  </a:lnTo>
                  <a:cubicBezTo>
                    <a:pt x="88900" y="816884"/>
                    <a:pt x="59690" y="787674"/>
                    <a:pt x="59690" y="7521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063123" y="59690"/>
                  </a:lnTo>
                  <a:moveTo>
                    <a:pt x="306312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2114"/>
                  </a:lnTo>
                  <a:cubicBezTo>
                    <a:pt x="0" y="820694"/>
                    <a:pt x="55880" y="876574"/>
                    <a:pt x="124460" y="876574"/>
                  </a:cubicBezTo>
                  <a:lnTo>
                    <a:pt x="3063123" y="876574"/>
                  </a:lnTo>
                  <a:cubicBezTo>
                    <a:pt x="3131703" y="876574"/>
                    <a:pt x="3187584" y="820694"/>
                    <a:pt x="3187584" y="752114"/>
                  </a:cubicBezTo>
                  <a:lnTo>
                    <a:pt x="3187584" y="124460"/>
                  </a:lnTo>
                  <a:cubicBezTo>
                    <a:pt x="3187584" y="55880"/>
                    <a:pt x="3131703" y="0"/>
                    <a:pt x="3063123" y="0"/>
                  </a:cubicBezTo>
                  <a:close/>
                </a:path>
              </a:pathLst>
            </a:custGeom>
            <a:solidFill>
              <a:srgbClr val="B1DEF8"/>
            </a:solidFill>
          </p:spPr>
        </p:sp>
      </p:grpSp>
      <p:grpSp>
        <p:nvGrpSpPr>
          <p:cNvPr id="1039896914" name="Group 7"/>
          <p:cNvGrpSpPr/>
          <p:nvPr/>
        </p:nvGrpSpPr>
        <p:grpSpPr bwMode="auto">
          <a:xfrm>
            <a:off x="378457" y="8953948"/>
            <a:ext cx="6219362" cy="5803359"/>
            <a:chOff x="0" y="0"/>
            <a:chExt cx="3790762" cy="3537204"/>
          </a:xfrm>
        </p:grpSpPr>
        <p:sp>
          <p:nvSpPr>
            <p:cNvPr id="8" name="Freeform 8"/>
            <p:cNvSpPr/>
            <p:nvPr/>
          </p:nvSpPr>
          <p:spPr bwMode="auto">
            <a:xfrm>
              <a:off x="0" y="0"/>
              <a:ext cx="3790762" cy="3537204"/>
            </a:xfrm>
            <a:custGeom>
              <a:avLst/>
              <a:gdLst/>
              <a:ahLst/>
              <a:cxnLst/>
              <a:rect l="l" t="t" r="r" b="b"/>
              <a:pathLst>
                <a:path w="3790762" h="3537204" extrusionOk="0">
                  <a:moveTo>
                    <a:pt x="0" y="0"/>
                  </a:moveTo>
                  <a:lnTo>
                    <a:pt x="3790762" y="0"/>
                  </a:lnTo>
                  <a:lnTo>
                    <a:pt x="3790762" y="3537204"/>
                  </a:lnTo>
                  <a:lnTo>
                    <a:pt x="0" y="3537204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184402186" name="Group 9"/>
          <p:cNvGrpSpPr/>
          <p:nvPr/>
        </p:nvGrpSpPr>
        <p:grpSpPr bwMode="auto">
          <a:xfrm>
            <a:off x="7267059" y="7925616"/>
            <a:ext cx="6659381" cy="6727194"/>
            <a:chOff x="0" y="0"/>
            <a:chExt cx="2580449" cy="2606725"/>
          </a:xfrm>
        </p:grpSpPr>
        <p:sp>
          <p:nvSpPr>
            <p:cNvPr id="10" name="Freeform 10"/>
            <p:cNvSpPr/>
            <p:nvPr/>
          </p:nvSpPr>
          <p:spPr bwMode="auto">
            <a:xfrm>
              <a:off x="0" y="0"/>
              <a:ext cx="2580449" cy="2606725"/>
            </a:xfrm>
            <a:custGeom>
              <a:avLst/>
              <a:gdLst/>
              <a:ahLst/>
              <a:cxnLst/>
              <a:rect l="l" t="t" r="r" b="b"/>
              <a:pathLst>
                <a:path w="2580449" h="2606725" extrusionOk="0">
                  <a:moveTo>
                    <a:pt x="0" y="0"/>
                  </a:moveTo>
                  <a:lnTo>
                    <a:pt x="2580449" y="0"/>
                  </a:lnTo>
                  <a:lnTo>
                    <a:pt x="2580449" y="2606725"/>
                  </a:lnTo>
                  <a:lnTo>
                    <a:pt x="0" y="2606725"/>
                  </a:lnTo>
                  <a:close/>
                </a:path>
              </a:pathLst>
            </a:custGeom>
            <a:solidFill>
              <a:srgbClr val="B1DEF8"/>
            </a:solidFill>
          </p:spPr>
        </p:sp>
      </p:grpSp>
      <p:grpSp>
        <p:nvGrpSpPr>
          <p:cNvPr id="1192082628" name="Group 11"/>
          <p:cNvGrpSpPr/>
          <p:nvPr/>
        </p:nvGrpSpPr>
        <p:grpSpPr bwMode="auto">
          <a:xfrm>
            <a:off x="616289" y="1871084"/>
            <a:ext cx="6095212" cy="4977755"/>
            <a:chOff x="0" y="0"/>
            <a:chExt cx="1132732" cy="925064"/>
          </a:xfrm>
        </p:grpSpPr>
        <p:sp>
          <p:nvSpPr>
            <p:cNvPr id="12" name="Freeform 12"/>
            <p:cNvSpPr/>
            <p:nvPr/>
          </p:nvSpPr>
          <p:spPr bwMode="auto">
            <a:xfrm>
              <a:off x="0" y="0"/>
              <a:ext cx="1132732" cy="925064"/>
            </a:xfrm>
            <a:custGeom>
              <a:avLst/>
              <a:gdLst/>
              <a:ahLst/>
              <a:cxnLst/>
              <a:rect l="l" t="t" r="r" b="b"/>
              <a:pathLst>
                <a:path w="1132732" h="925064" extrusionOk="0">
                  <a:moveTo>
                    <a:pt x="566366" y="0"/>
                  </a:moveTo>
                  <a:lnTo>
                    <a:pt x="1132732" y="925064"/>
                  </a:lnTo>
                  <a:lnTo>
                    <a:pt x="0" y="925064"/>
                  </a:lnTo>
                  <a:lnTo>
                    <a:pt x="566366" y="0"/>
                  </a:lnTo>
                  <a:close/>
                </a:path>
              </a:pathLst>
            </a:custGeom>
            <a:solidFill>
              <a:srgbClr val="B1DEF8"/>
            </a:solidFill>
          </p:spPr>
        </p:sp>
        <p:sp>
          <p:nvSpPr>
            <p:cNvPr id="13" name="TextBox 13"/>
            <p:cNvSpPr txBox="1"/>
            <p:nvPr/>
          </p:nvSpPr>
          <p:spPr bwMode="auto">
            <a:xfrm>
              <a:off x="176989" y="372344"/>
              <a:ext cx="778753" cy="48664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9"/>
                </a:lnSpc>
                <a:defRPr/>
              </a:pPr>
              <a:endParaRPr/>
            </a:p>
          </p:txBody>
        </p:sp>
      </p:grpSp>
      <p:sp>
        <p:nvSpPr>
          <p:cNvPr id="1348492121" name="AutoShape 14"/>
          <p:cNvSpPr/>
          <p:nvPr/>
        </p:nvSpPr>
        <p:spPr bwMode="auto">
          <a:xfrm>
            <a:off x="1243974" y="5486571"/>
            <a:ext cx="4839841" cy="0"/>
          </a:xfrm>
          <a:prstGeom prst="line">
            <a:avLst/>
          </a:prstGeom>
          <a:ln w="38100" cap="flat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840528935" name="AutoShape 15"/>
          <p:cNvSpPr/>
          <p:nvPr/>
        </p:nvSpPr>
        <p:spPr bwMode="auto">
          <a:xfrm>
            <a:off x="1281598" y="4530983"/>
            <a:ext cx="4839841" cy="0"/>
          </a:xfrm>
          <a:prstGeom prst="line">
            <a:avLst/>
          </a:prstGeom>
          <a:ln w="38100" cap="flat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1777718380" name="Group 16"/>
          <p:cNvGrpSpPr/>
          <p:nvPr/>
        </p:nvGrpSpPr>
        <p:grpSpPr bwMode="auto">
          <a:xfrm>
            <a:off x="14897991" y="12373766"/>
            <a:ext cx="5953597" cy="2105601"/>
            <a:chOff x="0" y="0"/>
            <a:chExt cx="3628776" cy="1283384"/>
          </a:xfrm>
        </p:grpSpPr>
        <p:sp>
          <p:nvSpPr>
            <p:cNvPr id="17" name="Freeform 17"/>
            <p:cNvSpPr/>
            <p:nvPr/>
          </p:nvSpPr>
          <p:spPr bwMode="auto">
            <a:xfrm>
              <a:off x="0" y="0"/>
              <a:ext cx="3628776" cy="1283384"/>
            </a:xfrm>
            <a:custGeom>
              <a:avLst/>
              <a:gdLst/>
              <a:ahLst/>
              <a:cxnLst/>
              <a:rect l="l" t="t" r="r" b="b"/>
              <a:pathLst>
                <a:path w="3628776" h="1283384" extrusionOk="0">
                  <a:moveTo>
                    <a:pt x="0" y="0"/>
                  </a:moveTo>
                  <a:lnTo>
                    <a:pt x="3628776" y="0"/>
                  </a:lnTo>
                  <a:lnTo>
                    <a:pt x="3628776" y="1283384"/>
                  </a:lnTo>
                  <a:lnTo>
                    <a:pt x="0" y="1283384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sp>
        <p:nvSpPr>
          <p:cNvPr id="840083433" name="AutoShape 18"/>
          <p:cNvSpPr/>
          <p:nvPr/>
        </p:nvSpPr>
        <p:spPr bwMode="auto">
          <a:xfrm>
            <a:off x="7267059" y="11289212"/>
            <a:ext cx="664033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66381553" name="AutoShape 19"/>
          <p:cNvSpPr/>
          <p:nvPr/>
        </p:nvSpPr>
        <p:spPr bwMode="auto">
          <a:xfrm>
            <a:off x="7267059" y="10640298"/>
            <a:ext cx="664033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8568528" name="AutoShape 20"/>
          <p:cNvSpPr/>
          <p:nvPr/>
        </p:nvSpPr>
        <p:spPr bwMode="auto">
          <a:xfrm>
            <a:off x="7267059" y="9817989"/>
            <a:ext cx="664033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61607819" name="AutoShape 21"/>
          <p:cNvSpPr/>
          <p:nvPr/>
        </p:nvSpPr>
        <p:spPr bwMode="auto">
          <a:xfrm>
            <a:off x="7267059" y="9224496"/>
            <a:ext cx="664033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06295404" name="TextBox 22"/>
          <p:cNvSpPr txBox="1"/>
          <p:nvPr/>
        </p:nvSpPr>
        <p:spPr bwMode="auto">
          <a:xfrm>
            <a:off x="7382792" y="8777589"/>
            <a:ext cx="2642214" cy="5594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4"/>
              </a:lnSpc>
              <a:defRPr/>
            </a:pPr>
            <a:r>
              <a:rPr lang="en-US" sz="1800" spc="35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CAP</a:t>
            </a:r>
            <a:endParaRPr/>
          </a:p>
          <a:p>
            <a:pPr algn="l">
              <a:lnSpc>
                <a:spcPts val="2354"/>
              </a:lnSpc>
              <a:defRPr/>
            </a:pPr>
            <a:endParaRPr lang="en-US" sz="1800" spc="35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2354"/>
              </a:lnSpc>
              <a:defRPr/>
            </a:pPr>
            <a:r>
              <a:rPr lang="en-US" sz="1800" spc="35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Bac pro</a:t>
            </a:r>
            <a:endParaRPr/>
          </a:p>
          <a:p>
            <a:pPr algn="l">
              <a:lnSpc>
                <a:spcPts val="2354"/>
              </a:lnSpc>
              <a:defRPr/>
            </a:pPr>
            <a:endParaRPr lang="en-US" sz="1800" spc="35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2354"/>
              </a:lnSpc>
              <a:defRPr/>
            </a:pPr>
            <a:r>
              <a:rPr lang="en-US" sz="1800" spc="35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Centre de Formation des Apprentis (CFA)</a:t>
            </a:r>
            <a:endParaRPr/>
          </a:p>
          <a:p>
            <a:pPr algn="l">
              <a:lnSpc>
                <a:spcPts val="2354"/>
              </a:lnSpc>
              <a:defRPr/>
            </a:pPr>
            <a:endParaRPr lang="en-US" sz="1800" spc="35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2354"/>
              </a:lnSpc>
              <a:defRPr/>
            </a:pPr>
            <a:r>
              <a:rPr lang="en-US" sz="1800" spc="35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Lycées professionnels</a:t>
            </a:r>
            <a:endParaRPr/>
          </a:p>
          <a:p>
            <a:pPr algn="l">
              <a:lnSpc>
                <a:spcPts val="2354"/>
              </a:lnSpc>
              <a:defRPr/>
            </a:pPr>
            <a:endParaRPr lang="en-US" sz="1800" spc="35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2354"/>
              </a:lnSpc>
              <a:defRPr/>
            </a:pPr>
            <a:r>
              <a:rPr lang="en-US" sz="1800" spc="35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Ateliers</a:t>
            </a:r>
            <a:endParaRPr/>
          </a:p>
          <a:p>
            <a:pPr algn="l">
              <a:lnSpc>
                <a:spcPts val="2354"/>
              </a:lnSpc>
              <a:defRPr/>
            </a:pPr>
            <a:endParaRPr lang="en-US" sz="1800" spc="35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2354"/>
              </a:lnSpc>
              <a:defRPr/>
            </a:pPr>
            <a:r>
              <a:rPr lang="en-US" sz="1800" spc="35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Cours</a:t>
            </a:r>
            <a:endParaRPr/>
          </a:p>
          <a:p>
            <a:pPr algn="l">
              <a:lnSpc>
                <a:spcPts val="2354"/>
              </a:lnSpc>
              <a:defRPr/>
            </a:pPr>
            <a:endParaRPr lang="en-US" sz="1800" spc="35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2354"/>
              </a:lnSpc>
              <a:defRPr/>
            </a:pPr>
            <a:r>
              <a:rPr lang="en-US" sz="1800" spc="35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Statut</a:t>
            </a:r>
            <a:endParaRPr/>
          </a:p>
          <a:p>
            <a:pPr algn="l">
              <a:lnSpc>
                <a:spcPts val="2354"/>
              </a:lnSpc>
              <a:defRPr/>
            </a:pPr>
            <a:endParaRPr lang="en-US" sz="1800" spc="35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2354"/>
              </a:lnSpc>
              <a:defRPr/>
            </a:pPr>
            <a:r>
              <a:rPr lang="en-US" sz="1800" spc="35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Convention de stage</a:t>
            </a:r>
            <a:endParaRPr/>
          </a:p>
          <a:p>
            <a:pPr algn="l">
              <a:lnSpc>
                <a:spcPts val="2354"/>
              </a:lnSpc>
              <a:defRPr/>
            </a:pPr>
            <a:endParaRPr lang="en-US" sz="1800" spc="35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2354"/>
              </a:lnSpc>
              <a:spcBef>
                <a:spcPts val="0"/>
              </a:spcBef>
              <a:defRPr/>
            </a:pPr>
            <a:r>
              <a:rPr lang="en-US" sz="1800" spc="35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Contrat d'apprentissage</a:t>
            </a:r>
            <a:endParaRPr/>
          </a:p>
        </p:txBody>
      </p:sp>
      <p:sp>
        <p:nvSpPr>
          <p:cNvPr id="196848518" name="AutoShape 23"/>
          <p:cNvSpPr/>
          <p:nvPr/>
        </p:nvSpPr>
        <p:spPr bwMode="auto">
          <a:xfrm>
            <a:off x="7267059" y="13068963"/>
            <a:ext cx="664033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25194725" name="AutoShape 24"/>
          <p:cNvSpPr/>
          <p:nvPr/>
        </p:nvSpPr>
        <p:spPr bwMode="auto">
          <a:xfrm>
            <a:off x="7267059" y="12432331"/>
            <a:ext cx="664033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44314053" name="AutoShape 25"/>
          <p:cNvSpPr/>
          <p:nvPr/>
        </p:nvSpPr>
        <p:spPr bwMode="auto">
          <a:xfrm>
            <a:off x="7267059" y="13662045"/>
            <a:ext cx="664033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77095937" name="AutoShape 26"/>
          <p:cNvSpPr/>
          <p:nvPr/>
        </p:nvSpPr>
        <p:spPr bwMode="auto">
          <a:xfrm>
            <a:off x="7267059" y="11901722"/>
            <a:ext cx="664033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2280547" name="AutoShape 27"/>
          <p:cNvSpPr/>
          <p:nvPr/>
        </p:nvSpPr>
        <p:spPr bwMode="auto">
          <a:xfrm rot="5400000">
            <a:off x="6553244" y="11279084"/>
            <a:ext cx="6727194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01999665" name="AutoShape 28"/>
          <p:cNvSpPr/>
          <p:nvPr/>
        </p:nvSpPr>
        <p:spPr bwMode="auto">
          <a:xfrm rot="5400000">
            <a:off x="8602232" y="11288513"/>
            <a:ext cx="6746053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01589185" name="Freeform 29"/>
          <p:cNvSpPr/>
          <p:nvPr/>
        </p:nvSpPr>
        <p:spPr bwMode="auto">
          <a:xfrm>
            <a:off x="10664782" y="8721499"/>
            <a:ext cx="532736" cy="464897"/>
          </a:xfrm>
          <a:custGeom>
            <a:avLst/>
            <a:gdLst/>
            <a:ahLst/>
            <a:cxnLst/>
            <a:rect l="l" t="t" r="r" b="b"/>
            <a:pathLst>
              <a:path w="532736" h="464897" extrusionOk="0">
                <a:moveTo>
                  <a:pt x="0" y="0"/>
                </a:moveTo>
                <a:lnTo>
                  <a:pt x="532736" y="0"/>
                </a:lnTo>
                <a:lnTo>
                  <a:pt x="532736" y="464897"/>
                </a:lnTo>
                <a:lnTo>
                  <a:pt x="0" y="464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1496925737" name="TextBox 30"/>
          <p:cNvSpPr txBox="1"/>
          <p:nvPr/>
        </p:nvSpPr>
        <p:spPr bwMode="auto">
          <a:xfrm>
            <a:off x="10177250" y="8172380"/>
            <a:ext cx="1583432" cy="6185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8"/>
              </a:lnSpc>
              <a:defRPr/>
            </a:pPr>
            <a:r>
              <a:rPr lang="en-US" sz="1800" spc="36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Apprentissage</a:t>
            </a:r>
            <a:endParaRPr/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r>
              <a:rPr lang="en-US" sz="1800" spc="36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Apprenti(e)</a:t>
            </a:r>
            <a:endParaRPr/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spcBef>
                <a:spcPts val="0"/>
              </a:spcBef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2113483" name="TextBox 31"/>
          <p:cNvSpPr txBox="1"/>
          <p:nvPr/>
        </p:nvSpPr>
        <p:spPr bwMode="auto">
          <a:xfrm>
            <a:off x="12514980" y="8172380"/>
            <a:ext cx="873601" cy="6480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8"/>
              </a:lnSpc>
              <a:defRPr/>
            </a:pPr>
            <a:r>
              <a:rPr lang="en-US" sz="1800" spc="36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Scolaire</a:t>
            </a:r>
            <a:endParaRPr/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r>
              <a:rPr lang="en-US" sz="1800" spc="36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Élève</a:t>
            </a:r>
            <a:endParaRPr/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spcBef>
                <a:spcPts val="0"/>
              </a:spcBef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41442652" name="Freeform 32"/>
          <p:cNvSpPr/>
          <p:nvPr/>
        </p:nvSpPr>
        <p:spPr bwMode="auto">
          <a:xfrm>
            <a:off x="12756308" y="13164212"/>
            <a:ext cx="532736" cy="464897"/>
          </a:xfrm>
          <a:custGeom>
            <a:avLst/>
            <a:gdLst/>
            <a:ahLst/>
            <a:cxnLst/>
            <a:rect l="l" t="t" r="r" b="b"/>
            <a:pathLst>
              <a:path w="532736" h="464897" extrusionOk="0">
                <a:moveTo>
                  <a:pt x="0" y="0"/>
                </a:moveTo>
                <a:lnTo>
                  <a:pt x="532736" y="0"/>
                </a:lnTo>
                <a:lnTo>
                  <a:pt x="532736" y="464897"/>
                </a:lnTo>
                <a:lnTo>
                  <a:pt x="0" y="464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8683314" name="Freeform 33"/>
          <p:cNvSpPr/>
          <p:nvPr/>
        </p:nvSpPr>
        <p:spPr bwMode="auto">
          <a:xfrm>
            <a:off x="12727733" y="11967433"/>
            <a:ext cx="532736" cy="464897"/>
          </a:xfrm>
          <a:custGeom>
            <a:avLst/>
            <a:gdLst/>
            <a:ahLst/>
            <a:cxnLst/>
            <a:rect l="l" t="t" r="r" b="b"/>
            <a:pathLst>
              <a:path w="532736" h="464897" extrusionOk="0">
                <a:moveTo>
                  <a:pt x="0" y="0"/>
                </a:moveTo>
                <a:lnTo>
                  <a:pt x="532736" y="0"/>
                </a:lnTo>
                <a:lnTo>
                  <a:pt x="532736" y="464898"/>
                </a:lnTo>
                <a:lnTo>
                  <a:pt x="0" y="464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156568882" name="Freeform 34"/>
          <p:cNvSpPr/>
          <p:nvPr/>
        </p:nvSpPr>
        <p:spPr bwMode="auto">
          <a:xfrm>
            <a:off x="10664782" y="11977922"/>
            <a:ext cx="532736" cy="464897"/>
          </a:xfrm>
          <a:custGeom>
            <a:avLst/>
            <a:gdLst/>
            <a:ahLst/>
            <a:cxnLst/>
            <a:rect l="l" t="t" r="r" b="b"/>
            <a:pathLst>
              <a:path w="532736" h="464897" extrusionOk="0">
                <a:moveTo>
                  <a:pt x="0" y="0"/>
                </a:moveTo>
                <a:lnTo>
                  <a:pt x="532736" y="0"/>
                </a:lnTo>
                <a:lnTo>
                  <a:pt x="532736" y="464897"/>
                </a:lnTo>
                <a:lnTo>
                  <a:pt x="0" y="464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1068700686" name="Freeform 35"/>
          <p:cNvSpPr/>
          <p:nvPr/>
        </p:nvSpPr>
        <p:spPr bwMode="auto">
          <a:xfrm>
            <a:off x="12751695" y="11374937"/>
            <a:ext cx="532736" cy="464897"/>
          </a:xfrm>
          <a:custGeom>
            <a:avLst/>
            <a:gdLst/>
            <a:ahLst/>
            <a:cxnLst/>
            <a:rect l="l" t="t" r="r" b="b"/>
            <a:pathLst>
              <a:path w="532736" h="464897" extrusionOk="0">
                <a:moveTo>
                  <a:pt x="0" y="0"/>
                </a:moveTo>
                <a:lnTo>
                  <a:pt x="532736" y="0"/>
                </a:lnTo>
                <a:lnTo>
                  <a:pt x="532736" y="464898"/>
                </a:lnTo>
                <a:lnTo>
                  <a:pt x="0" y="464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779488243" name="Freeform 36"/>
          <p:cNvSpPr/>
          <p:nvPr/>
        </p:nvSpPr>
        <p:spPr bwMode="auto">
          <a:xfrm>
            <a:off x="12756308" y="10773647"/>
            <a:ext cx="532736" cy="464897"/>
          </a:xfrm>
          <a:custGeom>
            <a:avLst/>
            <a:gdLst/>
            <a:ahLst/>
            <a:cxnLst/>
            <a:rect l="l" t="t" r="r" b="b"/>
            <a:pathLst>
              <a:path w="532736" h="464897" extrusionOk="0">
                <a:moveTo>
                  <a:pt x="0" y="0"/>
                </a:moveTo>
                <a:lnTo>
                  <a:pt x="532736" y="0"/>
                </a:lnTo>
                <a:lnTo>
                  <a:pt x="532736" y="464897"/>
                </a:lnTo>
                <a:lnTo>
                  <a:pt x="0" y="464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821111585" name="Freeform 37"/>
          <p:cNvSpPr/>
          <p:nvPr/>
        </p:nvSpPr>
        <p:spPr bwMode="auto">
          <a:xfrm>
            <a:off x="12756308" y="8664349"/>
            <a:ext cx="532736" cy="464897"/>
          </a:xfrm>
          <a:custGeom>
            <a:avLst/>
            <a:gdLst/>
            <a:ahLst/>
            <a:cxnLst/>
            <a:rect l="l" t="t" r="r" b="b"/>
            <a:pathLst>
              <a:path w="532736" h="464897" extrusionOk="0">
                <a:moveTo>
                  <a:pt x="0" y="0"/>
                </a:moveTo>
                <a:lnTo>
                  <a:pt x="532736" y="0"/>
                </a:lnTo>
                <a:lnTo>
                  <a:pt x="532736" y="464897"/>
                </a:lnTo>
                <a:lnTo>
                  <a:pt x="0" y="464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1250924821" name="Freeform 38"/>
          <p:cNvSpPr/>
          <p:nvPr/>
        </p:nvSpPr>
        <p:spPr bwMode="auto">
          <a:xfrm>
            <a:off x="10664782" y="11374937"/>
            <a:ext cx="532736" cy="464897"/>
          </a:xfrm>
          <a:custGeom>
            <a:avLst/>
            <a:gdLst/>
            <a:ahLst/>
            <a:cxnLst/>
            <a:rect l="l" t="t" r="r" b="b"/>
            <a:pathLst>
              <a:path w="532736" h="464897" extrusionOk="0">
                <a:moveTo>
                  <a:pt x="0" y="0"/>
                </a:moveTo>
                <a:lnTo>
                  <a:pt x="532736" y="0"/>
                </a:lnTo>
                <a:lnTo>
                  <a:pt x="532736" y="464898"/>
                </a:lnTo>
                <a:lnTo>
                  <a:pt x="0" y="464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262600548" name="Freeform 39"/>
          <p:cNvSpPr/>
          <p:nvPr/>
        </p:nvSpPr>
        <p:spPr bwMode="auto">
          <a:xfrm>
            <a:off x="12727733" y="9307844"/>
            <a:ext cx="532736" cy="464897"/>
          </a:xfrm>
          <a:custGeom>
            <a:avLst/>
            <a:gdLst/>
            <a:ahLst/>
            <a:cxnLst/>
            <a:rect l="l" t="t" r="r" b="b"/>
            <a:pathLst>
              <a:path w="532736" h="464897" extrusionOk="0">
                <a:moveTo>
                  <a:pt x="0" y="0"/>
                </a:moveTo>
                <a:lnTo>
                  <a:pt x="532736" y="0"/>
                </a:lnTo>
                <a:lnTo>
                  <a:pt x="532736" y="464897"/>
                </a:lnTo>
                <a:lnTo>
                  <a:pt x="0" y="464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214517955" name="Freeform 40"/>
          <p:cNvSpPr/>
          <p:nvPr/>
        </p:nvSpPr>
        <p:spPr bwMode="auto">
          <a:xfrm>
            <a:off x="10661472" y="10787693"/>
            <a:ext cx="532736" cy="392224"/>
          </a:xfrm>
          <a:custGeom>
            <a:avLst/>
            <a:gdLst/>
            <a:ahLst/>
            <a:cxnLst/>
            <a:rect l="l" t="t" r="r" b="b"/>
            <a:pathLst>
              <a:path w="532736" h="392224" extrusionOk="0">
                <a:moveTo>
                  <a:pt x="0" y="0"/>
                </a:moveTo>
                <a:lnTo>
                  <a:pt x="532736" y="0"/>
                </a:lnTo>
                <a:lnTo>
                  <a:pt x="532736" y="392224"/>
                </a:lnTo>
                <a:lnTo>
                  <a:pt x="0" y="39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528"/>
            </a:stretch>
          </a:blipFill>
        </p:spPr>
      </p:sp>
      <p:sp>
        <p:nvSpPr>
          <p:cNvPr id="1748017915" name="Freeform 41"/>
          <p:cNvSpPr/>
          <p:nvPr/>
        </p:nvSpPr>
        <p:spPr bwMode="auto">
          <a:xfrm>
            <a:off x="10664782" y="9303033"/>
            <a:ext cx="532736" cy="464897"/>
          </a:xfrm>
          <a:custGeom>
            <a:avLst/>
            <a:gdLst/>
            <a:ahLst/>
            <a:cxnLst/>
            <a:rect l="l" t="t" r="r" b="b"/>
            <a:pathLst>
              <a:path w="532736" h="464897" extrusionOk="0">
                <a:moveTo>
                  <a:pt x="0" y="0"/>
                </a:moveTo>
                <a:lnTo>
                  <a:pt x="532736" y="0"/>
                </a:lnTo>
                <a:lnTo>
                  <a:pt x="532736" y="464897"/>
                </a:lnTo>
                <a:lnTo>
                  <a:pt x="0" y="464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216934658" name="Freeform 42"/>
          <p:cNvSpPr/>
          <p:nvPr/>
        </p:nvSpPr>
        <p:spPr bwMode="auto">
          <a:xfrm>
            <a:off x="12756308" y="13966315"/>
            <a:ext cx="537349" cy="464897"/>
          </a:xfrm>
          <a:custGeom>
            <a:avLst/>
            <a:gdLst/>
            <a:ahLst/>
            <a:cxnLst/>
            <a:rect l="l" t="t" r="r" b="b"/>
            <a:pathLst>
              <a:path w="537349" h="464897" extrusionOk="0">
                <a:moveTo>
                  <a:pt x="0" y="0"/>
                </a:moveTo>
                <a:lnTo>
                  <a:pt x="537349" y="0"/>
                </a:lnTo>
                <a:lnTo>
                  <a:pt x="537349" y="464897"/>
                </a:lnTo>
                <a:lnTo>
                  <a:pt x="0" y="464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sp>
        <p:nvSpPr>
          <p:cNvPr id="192805165" name="Freeform 43"/>
          <p:cNvSpPr/>
          <p:nvPr/>
        </p:nvSpPr>
        <p:spPr bwMode="auto">
          <a:xfrm>
            <a:off x="10664782" y="13197147"/>
            <a:ext cx="537349" cy="464897"/>
          </a:xfrm>
          <a:custGeom>
            <a:avLst/>
            <a:gdLst/>
            <a:ahLst/>
            <a:cxnLst/>
            <a:rect l="l" t="t" r="r" b="b"/>
            <a:pathLst>
              <a:path w="537349" h="464897" extrusionOk="0">
                <a:moveTo>
                  <a:pt x="0" y="0"/>
                </a:moveTo>
                <a:lnTo>
                  <a:pt x="537349" y="0"/>
                </a:lnTo>
                <a:lnTo>
                  <a:pt x="537349" y="464898"/>
                </a:lnTo>
                <a:lnTo>
                  <a:pt x="0" y="4648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sp>
        <p:nvSpPr>
          <p:cNvPr id="328933968" name="Freeform 44"/>
          <p:cNvSpPr/>
          <p:nvPr/>
        </p:nvSpPr>
        <p:spPr bwMode="auto">
          <a:xfrm>
            <a:off x="12751695" y="10037064"/>
            <a:ext cx="537349" cy="464897"/>
          </a:xfrm>
          <a:custGeom>
            <a:avLst/>
            <a:gdLst/>
            <a:ahLst/>
            <a:cxnLst/>
            <a:rect l="l" t="t" r="r" b="b"/>
            <a:pathLst>
              <a:path w="537349" h="464897" extrusionOk="0">
                <a:moveTo>
                  <a:pt x="0" y="0"/>
                </a:moveTo>
                <a:lnTo>
                  <a:pt x="537348" y="0"/>
                </a:lnTo>
                <a:lnTo>
                  <a:pt x="537348" y="464897"/>
                </a:lnTo>
                <a:lnTo>
                  <a:pt x="0" y="464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sp>
        <p:nvSpPr>
          <p:cNvPr id="1110658583" name="AutoShape 45"/>
          <p:cNvSpPr/>
          <p:nvPr/>
        </p:nvSpPr>
        <p:spPr bwMode="auto">
          <a:xfrm>
            <a:off x="7286109" y="8605569"/>
            <a:ext cx="664033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3942805" name="Freeform 46"/>
          <p:cNvSpPr/>
          <p:nvPr/>
        </p:nvSpPr>
        <p:spPr bwMode="auto">
          <a:xfrm>
            <a:off x="10664782" y="14014470"/>
            <a:ext cx="532736" cy="464897"/>
          </a:xfrm>
          <a:custGeom>
            <a:avLst/>
            <a:gdLst/>
            <a:ahLst/>
            <a:cxnLst/>
            <a:rect l="l" t="t" r="r" b="b"/>
            <a:pathLst>
              <a:path w="532736" h="464897" extrusionOk="0">
                <a:moveTo>
                  <a:pt x="0" y="0"/>
                </a:moveTo>
                <a:lnTo>
                  <a:pt x="532736" y="0"/>
                </a:lnTo>
                <a:lnTo>
                  <a:pt x="532736" y="464897"/>
                </a:lnTo>
                <a:lnTo>
                  <a:pt x="0" y="464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grpSp>
        <p:nvGrpSpPr>
          <p:cNvPr id="1629100634" name="Group 47"/>
          <p:cNvGrpSpPr/>
          <p:nvPr/>
        </p:nvGrpSpPr>
        <p:grpSpPr bwMode="auto">
          <a:xfrm>
            <a:off x="14412216" y="7186882"/>
            <a:ext cx="6659381" cy="3819214"/>
            <a:chOff x="0" y="0"/>
            <a:chExt cx="2580449" cy="1479910"/>
          </a:xfrm>
        </p:grpSpPr>
        <p:sp>
          <p:nvSpPr>
            <p:cNvPr id="48" name="Freeform 48"/>
            <p:cNvSpPr/>
            <p:nvPr/>
          </p:nvSpPr>
          <p:spPr bwMode="auto">
            <a:xfrm>
              <a:off x="0" y="0"/>
              <a:ext cx="2580449" cy="1479910"/>
            </a:xfrm>
            <a:custGeom>
              <a:avLst/>
              <a:gdLst/>
              <a:ahLst/>
              <a:cxnLst/>
              <a:rect l="l" t="t" r="r" b="b"/>
              <a:pathLst>
                <a:path w="2580449" h="1479910" extrusionOk="0">
                  <a:moveTo>
                    <a:pt x="0" y="0"/>
                  </a:moveTo>
                  <a:lnTo>
                    <a:pt x="2580449" y="0"/>
                  </a:lnTo>
                  <a:lnTo>
                    <a:pt x="2580449" y="1479910"/>
                  </a:lnTo>
                  <a:lnTo>
                    <a:pt x="0" y="1479910"/>
                  </a:lnTo>
                  <a:close/>
                </a:path>
              </a:pathLst>
            </a:custGeom>
            <a:solidFill>
              <a:srgbClr val="B1DEF8"/>
            </a:solidFill>
          </p:spPr>
        </p:sp>
      </p:grpSp>
      <p:sp>
        <p:nvSpPr>
          <p:cNvPr id="1325306767" name="AutoShape 49"/>
          <p:cNvSpPr/>
          <p:nvPr/>
        </p:nvSpPr>
        <p:spPr bwMode="auto">
          <a:xfrm>
            <a:off x="14412216" y="9901564"/>
            <a:ext cx="664033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2156171" name="AutoShape 50"/>
          <p:cNvSpPr/>
          <p:nvPr/>
        </p:nvSpPr>
        <p:spPr bwMode="auto">
          <a:xfrm>
            <a:off x="14412216" y="9079255"/>
            <a:ext cx="664033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76952065" name="AutoShape 51"/>
          <p:cNvSpPr/>
          <p:nvPr/>
        </p:nvSpPr>
        <p:spPr bwMode="auto">
          <a:xfrm>
            <a:off x="14412216" y="8485763"/>
            <a:ext cx="664033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74680251" name="TextBox 52"/>
          <p:cNvSpPr txBox="1"/>
          <p:nvPr/>
        </p:nvSpPr>
        <p:spPr bwMode="auto">
          <a:xfrm>
            <a:off x="14527948" y="8038855"/>
            <a:ext cx="2642214" cy="2937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4"/>
              </a:lnSpc>
              <a:defRPr/>
            </a:pPr>
            <a:r>
              <a:rPr lang="en-US" sz="1800" spc="35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Famille de métiers</a:t>
            </a:r>
            <a:endParaRPr/>
          </a:p>
          <a:p>
            <a:pPr algn="l">
              <a:lnSpc>
                <a:spcPts val="2354"/>
              </a:lnSpc>
              <a:defRPr/>
            </a:pPr>
            <a:endParaRPr lang="en-US" sz="1800" spc="35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2354"/>
              </a:lnSpc>
              <a:defRPr/>
            </a:pPr>
            <a:r>
              <a:rPr lang="en-US" sz="1800" spc="35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Nombre d'années</a:t>
            </a:r>
            <a:endParaRPr/>
          </a:p>
          <a:p>
            <a:pPr algn="l">
              <a:lnSpc>
                <a:spcPts val="2354"/>
              </a:lnSpc>
              <a:defRPr/>
            </a:pPr>
            <a:endParaRPr lang="en-US" sz="1800" spc="35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2354"/>
              </a:lnSpc>
              <a:defRPr/>
            </a:pPr>
            <a:r>
              <a:rPr lang="en-US" sz="1800" spc="35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Insertion professionnelle</a:t>
            </a:r>
            <a:endParaRPr/>
          </a:p>
          <a:p>
            <a:pPr algn="l">
              <a:lnSpc>
                <a:spcPts val="2354"/>
              </a:lnSpc>
              <a:defRPr/>
            </a:pPr>
            <a:endParaRPr lang="en-US" sz="1800" spc="35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2354"/>
              </a:lnSpc>
              <a:defRPr/>
            </a:pPr>
            <a:r>
              <a:rPr lang="en-US" sz="1800" spc="35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Poursuite d'étude</a:t>
            </a:r>
            <a:endParaRPr/>
          </a:p>
          <a:p>
            <a:pPr algn="l">
              <a:lnSpc>
                <a:spcPts val="2354"/>
              </a:lnSpc>
              <a:defRPr/>
            </a:pPr>
            <a:endParaRPr lang="en-US" sz="1800" spc="35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2354"/>
              </a:lnSpc>
              <a:spcBef>
                <a:spcPts val="0"/>
              </a:spcBef>
              <a:defRPr/>
            </a:pPr>
            <a:endParaRPr lang="en-US" sz="1800" spc="35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887795844" name="AutoShape 53"/>
          <p:cNvSpPr/>
          <p:nvPr/>
        </p:nvSpPr>
        <p:spPr bwMode="auto">
          <a:xfrm rot="5400000">
            <a:off x="15102860" y="9135891"/>
            <a:ext cx="3918274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22061762" name="AutoShape 54"/>
          <p:cNvSpPr/>
          <p:nvPr/>
        </p:nvSpPr>
        <p:spPr bwMode="auto">
          <a:xfrm rot="5400000">
            <a:off x="17161278" y="9135891"/>
            <a:ext cx="3918274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90240507" name="TextBox 55"/>
          <p:cNvSpPr txBox="1"/>
          <p:nvPr/>
        </p:nvSpPr>
        <p:spPr bwMode="auto">
          <a:xfrm>
            <a:off x="17567328" y="7453139"/>
            <a:ext cx="933291" cy="323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8"/>
              </a:lnSpc>
              <a:defRPr/>
            </a:pPr>
            <a:r>
              <a:rPr lang="en-US" sz="1800" spc="36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CAP</a:t>
            </a:r>
            <a:endParaRPr/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r>
              <a:rPr lang="en-US" sz="1800" spc="36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2 ans</a:t>
            </a:r>
            <a:endParaRPr/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r>
              <a:rPr lang="en-US" sz="1800" spc="36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Bac pro </a:t>
            </a:r>
            <a:endParaRPr/>
          </a:p>
          <a:p>
            <a:pPr algn="ctr">
              <a:lnSpc>
                <a:spcPts val="2358"/>
              </a:lnSpc>
              <a:spcBef>
                <a:spcPts val="0"/>
              </a:spcBef>
              <a:defRPr/>
            </a:pPr>
            <a:r>
              <a:rPr lang="en-US" sz="1800" spc="36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(+ 2 ans)</a:t>
            </a:r>
            <a:endParaRPr/>
          </a:p>
        </p:txBody>
      </p:sp>
      <p:sp>
        <p:nvSpPr>
          <p:cNvPr id="1608406000" name="TextBox 56"/>
          <p:cNvSpPr txBox="1"/>
          <p:nvPr/>
        </p:nvSpPr>
        <p:spPr bwMode="auto">
          <a:xfrm>
            <a:off x="19387740" y="7434089"/>
            <a:ext cx="1564799" cy="3584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8"/>
              </a:lnSpc>
              <a:defRPr/>
            </a:pPr>
            <a:r>
              <a:rPr lang="en-US" sz="1800" spc="36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Bac pro</a:t>
            </a:r>
            <a:endParaRPr/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 spc="36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520"/>
              </a:lnSpc>
              <a:defRPr/>
            </a:pP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3 ans</a:t>
            </a:r>
            <a:endParaRPr/>
          </a:p>
          <a:p>
            <a:pPr algn="ctr">
              <a:lnSpc>
                <a:spcPts val="2358"/>
              </a:lnSpc>
              <a:defRPr/>
            </a:pPr>
            <a:endParaRPr lang="en-US" sz="18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358"/>
              </a:lnSpc>
              <a:defRPr/>
            </a:pPr>
            <a:endParaRPr lang="en-US" sz="18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2520"/>
              </a:lnSpc>
              <a:defRPr/>
            </a:pP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BTS </a:t>
            </a:r>
            <a:endParaRPr/>
          </a:p>
          <a:p>
            <a:pPr algn="ctr">
              <a:lnSpc>
                <a:spcPts val="2520"/>
              </a:lnSpc>
              <a:defRPr/>
            </a:pP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(recommandé)</a:t>
            </a:r>
            <a:endParaRPr/>
          </a:p>
          <a:p>
            <a:pPr algn="ctr">
              <a:lnSpc>
                <a:spcPts val="2358"/>
              </a:lnSpc>
              <a:spcBef>
                <a:spcPts val="0"/>
              </a:spcBef>
              <a:defRPr/>
            </a:pPr>
            <a:endParaRPr lang="en-US" sz="18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629320402" name="Freeform 57"/>
          <p:cNvSpPr/>
          <p:nvPr/>
        </p:nvSpPr>
        <p:spPr bwMode="auto">
          <a:xfrm>
            <a:off x="19901465" y="7925616"/>
            <a:ext cx="532736" cy="464897"/>
          </a:xfrm>
          <a:custGeom>
            <a:avLst/>
            <a:gdLst/>
            <a:ahLst/>
            <a:cxnLst/>
            <a:rect l="l" t="t" r="r" b="b"/>
            <a:pathLst>
              <a:path w="532736" h="464897" extrusionOk="0">
                <a:moveTo>
                  <a:pt x="0" y="0"/>
                </a:moveTo>
                <a:lnTo>
                  <a:pt x="532736" y="0"/>
                </a:lnTo>
                <a:lnTo>
                  <a:pt x="532736" y="464897"/>
                </a:lnTo>
                <a:lnTo>
                  <a:pt x="0" y="464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572292054" name="Freeform 58"/>
          <p:cNvSpPr/>
          <p:nvPr/>
        </p:nvSpPr>
        <p:spPr bwMode="auto">
          <a:xfrm>
            <a:off x="17809939" y="9277011"/>
            <a:ext cx="532736" cy="464897"/>
          </a:xfrm>
          <a:custGeom>
            <a:avLst/>
            <a:gdLst/>
            <a:ahLst/>
            <a:cxnLst/>
            <a:rect l="l" t="t" r="r" b="b"/>
            <a:pathLst>
              <a:path w="532736" h="464897" extrusionOk="0">
                <a:moveTo>
                  <a:pt x="0" y="0"/>
                </a:moveTo>
                <a:lnTo>
                  <a:pt x="532736" y="0"/>
                </a:lnTo>
                <a:lnTo>
                  <a:pt x="532736" y="464898"/>
                </a:lnTo>
                <a:lnTo>
                  <a:pt x="0" y="464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875884658" name="AutoShape 59"/>
          <p:cNvSpPr/>
          <p:nvPr/>
        </p:nvSpPr>
        <p:spPr bwMode="auto">
          <a:xfrm>
            <a:off x="14431266" y="7866836"/>
            <a:ext cx="664033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50925538" name="Freeform 60"/>
          <p:cNvSpPr/>
          <p:nvPr/>
        </p:nvSpPr>
        <p:spPr bwMode="auto">
          <a:xfrm>
            <a:off x="17809939" y="7963716"/>
            <a:ext cx="537349" cy="464897"/>
          </a:xfrm>
          <a:custGeom>
            <a:avLst/>
            <a:gdLst/>
            <a:ahLst/>
            <a:cxnLst/>
            <a:rect l="l" t="t" r="r" b="b"/>
            <a:pathLst>
              <a:path w="537349" h="464897" extrusionOk="0">
                <a:moveTo>
                  <a:pt x="0" y="0"/>
                </a:moveTo>
                <a:lnTo>
                  <a:pt x="537348" y="0"/>
                </a:lnTo>
                <a:lnTo>
                  <a:pt x="537348" y="464897"/>
                </a:lnTo>
                <a:lnTo>
                  <a:pt x="0" y="464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sp>
        <p:nvSpPr>
          <p:cNvPr id="1846747437" name="Freeform 61"/>
          <p:cNvSpPr/>
          <p:nvPr/>
        </p:nvSpPr>
        <p:spPr bwMode="auto">
          <a:xfrm>
            <a:off x="19885298" y="9271200"/>
            <a:ext cx="532736" cy="464897"/>
          </a:xfrm>
          <a:custGeom>
            <a:avLst/>
            <a:gdLst/>
            <a:ahLst/>
            <a:cxnLst/>
            <a:rect l="l" t="t" r="r" b="b"/>
            <a:pathLst>
              <a:path w="532736" h="464897" extrusionOk="0">
                <a:moveTo>
                  <a:pt x="0" y="0"/>
                </a:moveTo>
                <a:lnTo>
                  <a:pt x="532737" y="0"/>
                </a:lnTo>
                <a:lnTo>
                  <a:pt x="532737" y="464897"/>
                </a:lnTo>
                <a:lnTo>
                  <a:pt x="0" y="464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1642401171" name="Freeform 62"/>
          <p:cNvSpPr/>
          <p:nvPr/>
        </p:nvSpPr>
        <p:spPr bwMode="auto">
          <a:xfrm>
            <a:off x="10661472" y="10061100"/>
            <a:ext cx="532736" cy="464897"/>
          </a:xfrm>
          <a:custGeom>
            <a:avLst/>
            <a:gdLst/>
            <a:ahLst/>
            <a:cxnLst/>
            <a:rect l="l" t="t" r="r" b="b"/>
            <a:pathLst>
              <a:path w="532736" h="464897" extrusionOk="0">
                <a:moveTo>
                  <a:pt x="0" y="0"/>
                </a:moveTo>
                <a:lnTo>
                  <a:pt x="532736" y="0"/>
                </a:lnTo>
                <a:lnTo>
                  <a:pt x="532736" y="464898"/>
                </a:lnTo>
                <a:lnTo>
                  <a:pt x="0" y="464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sp>
        <p:nvSpPr>
          <p:cNvPr id="1864263594" name="Freeform 63"/>
          <p:cNvSpPr/>
          <p:nvPr/>
        </p:nvSpPr>
        <p:spPr bwMode="auto">
          <a:xfrm>
            <a:off x="423337" y="346583"/>
            <a:ext cx="7310766" cy="1596433"/>
          </a:xfrm>
          <a:custGeom>
            <a:avLst/>
            <a:gdLst/>
            <a:ahLst/>
            <a:cxnLst/>
            <a:rect l="l" t="t" r="r" b="b"/>
            <a:pathLst>
              <a:path w="7310766" h="1596433" extrusionOk="0">
                <a:moveTo>
                  <a:pt x="0" y="0"/>
                </a:moveTo>
                <a:lnTo>
                  <a:pt x="7310766" y="0"/>
                </a:lnTo>
                <a:lnTo>
                  <a:pt x="7310766" y="1596433"/>
                </a:lnTo>
                <a:lnTo>
                  <a:pt x="0" y="15964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sp>
        <p:nvSpPr>
          <p:cNvPr id="1240404127" name="Freeform 64"/>
          <p:cNvSpPr/>
          <p:nvPr/>
        </p:nvSpPr>
        <p:spPr bwMode="auto">
          <a:xfrm>
            <a:off x="9366557" y="2863192"/>
            <a:ext cx="5668837" cy="4332611"/>
          </a:xfrm>
          <a:custGeom>
            <a:avLst/>
            <a:gdLst/>
            <a:ahLst/>
            <a:cxnLst/>
            <a:rect l="l" t="t" r="r" b="b"/>
            <a:pathLst>
              <a:path w="5668837" h="4332611" extrusionOk="0">
                <a:moveTo>
                  <a:pt x="0" y="0"/>
                </a:moveTo>
                <a:lnTo>
                  <a:pt x="5668837" y="0"/>
                </a:lnTo>
                <a:lnTo>
                  <a:pt x="5668837" y="4332612"/>
                </a:lnTo>
                <a:lnTo>
                  <a:pt x="0" y="43326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/>
          </a:blipFill>
        </p:spPr>
      </p:sp>
      <p:sp>
        <p:nvSpPr>
          <p:cNvPr id="1291379271" name="Freeform 65"/>
          <p:cNvSpPr/>
          <p:nvPr/>
        </p:nvSpPr>
        <p:spPr bwMode="auto">
          <a:xfrm>
            <a:off x="17092774" y="2772634"/>
            <a:ext cx="2294966" cy="2318748"/>
          </a:xfrm>
          <a:custGeom>
            <a:avLst/>
            <a:gdLst/>
            <a:ahLst/>
            <a:cxnLst/>
            <a:rect l="l" t="t" r="r" b="b"/>
            <a:pathLst>
              <a:path w="2294966" h="2318748" extrusionOk="0">
                <a:moveTo>
                  <a:pt x="0" y="0"/>
                </a:moveTo>
                <a:lnTo>
                  <a:pt x="2294966" y="0"/>
                </a:lnTo>
                <a:lnTo>
                  <a:pt x="2294966" y="2318748"/>
                </a:lnTo>
                <a:lnTo>
                  <a:pt x="0" y="23187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/>
          </a:blipFill>
        </p:spPr>
      </p:sp>
      <p:sp>
        <p:nvSpPr>
          <p:cNvPr id="1727815512" name="Freeform 66"/>
          <p:cNvSpPr/>
          <p:nvPr/>
        </p:nvSpPr>
        <p:spPr bwMode="auto">
          <a:xfrm rot="-1338849">
            <a:off x="15208028" y="5438464"/>
            <a:ext cx="2549187" cy="720145"/>
          </a:xfrm>
          <a:custGeom>
            <a:avLst/>
            <a:gdLst/>
            <a:ahLst/>
            <a:cxnLst/>
            <a:rect l="l" t="t" r="r" b="b"/>
            <a:pathLst>
              <a:path w="2549187" h="720145" extrusionOk="0">
                <a:moveTo>
                  <a:pt x="0" y="0"/>
                </a:moveTo>
                <a:lnTo>
                  <a:pt x="2549187" y="0"/>
                </a:lnTo>
                <a:lnTo>
                  <a:pt x="2549187" y="720145"/>
                </a:lnTo>
                <a:lnTo>
                  <a:pt x="0" y="7201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/>
          </a:blipFill>
        </p:spPr>
      </p:sp>
      <p:sp>
        <p:nvSpPr>
          <p:cNvPr id="1909736928" name="TextBox 68"/>
          <p:cNvSpPr txBox="1"/>
          <p:nvPr/>
        </p:nvSpPr>
        <p:spPr bwMode="auto">
          <a:xfrm>
            <a:off x="602730" y="9288794"/>
            <a:ext cx="5692779" cy="5192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4"/>
              </a:lnSpc>
              <a:defRPr/>
            </a:pPr>
            <a:endParaRPr/>
          </a:p>
          <a:p>
            <a:pPr algn="l">
              <a:lnSpc>
                <a:spcPts val="2994"/>
              </a:lnSpc>
              <a:defRPr/>
            </a:pPr>
            <a:r>
              <a:rPr lang="en-US" sz="2300" b="1" spc="45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Plusieurs familles de métiers par domaine professionnel</a:t>
            </a:r>
            <a:endParaRPr/>
          </a:p>
          <a:p>
            <a:pPr algn="l">
              <a:lnSpc>
                <a:spcPts val="2994"/>
              </a:lnSpc>
              <a:defRPr/>
            </a:pPr>
            <a:endParaRPr lang="en-US" sz="2300" b="1" spc="45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  <a:p>
            <a:pPr algn="l">
              <a:lnSpc>
                <a:spcPts val="2994"/>
              </a:lnSpc>
              <a:defRPr/>
            </a:pPr>
            <a:r>
              <a:rPr lang="en-US" sz="2300" b="1" spc="45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Découverte de chaque spécialité durant l’année de seconde</a:t>
            </a:r>
            <a:endParaRPr/>
          </a:p>
          <a:p>
            <a:pPr algn="l">
              <a:lnSpc>
                <a:spcPts val="2994"/>
              </a:lnSpc>
              <a:defRPr/>
            </a:pPr>
            <a:endParaRPr lang="en-US" sz="2300" b="1" spc="45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  <a:p>
            <a:pPr algn="l">
              <a:lnSpc>
                <a:spcPts val="2994"/>
              </a:lnSpc>
              <a:defRPr/>
            </a:pPr>
            <a:r>
              <a:rPr lang="en-US" sz="2300" b="1" spc="45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Toutes les spécialités de 1ère ne sont pas disponibles dans tous les lycées professionnels. </a:t>
            </a:r>
            <a:endParaRPr/>
          </a:p>
          <a:p>
            <a:pPr algn="l">
              <a:lnSpc>
                <a:spcPts val="2994"/>
              </a:lnSpc>
              <a:defRPr/>
            </a:pPr>
            <a:endParaRPr lang="en-US" sz="2300" b="1" spc="45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  <a:p>
            <a:pPr algn="l">
              <a:lnSpc>
                <a:spcPts val="2994"/>
              </a:lnSpc>
              <a:defRPr/>
            </a:pPr>
            <a:r>
              <a:rPr lang="en-US" sz="2300" b="1" spc="45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Renseignez-vous durant les Journées Portes Ouvertes (JPO)</a:t>
            </a:r>
            <a:endParaRPr/>
          </a:p>
          <a:p>
            <a:pPr algn="l">
              <a:lnSpc>
                <a:spcPts val="2994"/>
              </a:lnSpc>
              <a:defRPr/>
            </a:pPr>
            <a:endParaRPr lang="en-US" sz="2300" b="1" spc="45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86246663" name="TextBox 69"/>
          <p:cNvSpPr txBox="1"/>
          <p:nvPr/>
        </p:nvSpPr>
        <p:spPr bwMode="auto">
          <a:xfrm>
            <a:off x="8912477" y="876564"/>
            <a:ext cx="6313140" cy="1169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5"/>
              </a:lnSpc>
              <a:spcBef>
                <a:spcPts val="0"/>
              </a:spcBef>
              <a:defRPr/>
            </a:pPr>
            <a:r>
              <a:rPr lang="en-US" sz="3600" spc="7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Les FAMILLES DE MÉTIERS en BAC PRO </a:t>
            </a:r>
            <a:endParaRPr/>
          </a:p>
        </p:txBody>
      </p:sp>
      <p:sp>
        <p:nvSpPr>
          <p:cNvPr id="465821315" name="TextBox 70"/>
          <p:cNvSpPr txBox="1"/>
          <p:nvPr/>
        </p:nvSpPr>
        <p:spPr bwMode="auto">
          <a:xfrm>
            <a:off x="2527563" y="3187881"/>
            <a:ext cx="2272665" cy="1157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  <a:defRPr/>
            </a:pPr>
            <a:r>
              <a:rPr lang="en-US" sz="2400" spc="47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Poursuite </a:t>
            </a:r>
            <a:endParaRPr/>
          </a:p>
          <a:p>
            <a:pPr algn="ctr">
              <a:lnSpc>
                <a:spcPts val="3144"/>
              </a:lnSpc>
              <a:defRPr/>
            </a:pPr>
            <a:r>
              <a:rPr lang="en-US" sz="2400" spc="47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de la spécialité </a:t>
            </a:r>
            <a:endParaRPr/>
          </a:p>
          <a:p>
            <a:pPr algn="ctr">
              <a:lnSpc>
                <a:spcPts val="3144"/>
              </a:lnSpc>
              <a:spcBef>
                <a:spcPts val="0"/>
              </a:spcBef>
              <a:defRPr/>
            </a:pPr>
            <a:r>
              <a:rPr lang="en-US" sz="2400" spc="47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en Terminale</a:t>
            </a:r>
            <a:endParaRPr/>
          </a:p>
        </p:txBody>
      </p:sp>
      <p:sp>
        <p:nvSpPr>
          <p:cNvPr id="327680792" name="TextBox 71"/>
          <p:cNvSpPr txBox="1"/>
          <p:nvPr/>
        </p:nvSpPr>
        <p:spPr bwMode="auto">
          <a:xfrm>
            <a:off x="2094334" y="4783935"/>
            <a:ext cx="3214370" cy="37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  <a:spcBef>
                <a:spcPts val="0"/>
              </a:spcBef>
              <a:defRPr/>
            </a:pPr>
            <a:r>
              <a:rPr lang="en-US" sz="2400" spc="47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Spécialité en 1ère pro</a:t>
            </a:r>
            <a:endParaRPr/>
          </a:p>
        </p:txBody>
      </p:sp>
      <p:sp>
        <p:nvSpPr>
          <p:cNvPr id="1946082449" name="TextBox 72"/>
          <p:cNvSpPr txBox="1"/>
          <p:nvPr/>
        </p:nvSpPr>
        <p:spPr bwMode="auto">
          <a:xfrm>
            <a:off x="1620465" y="5700579"/>
            <a:ext cx="4086860" cy="766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  <a:defRPr/>
            </a:pPr>
            <a:r>
              <a:rPr lang="en-US" sz="2400" spc="47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Famille de métiers en 2nde </a:t>
            </a:r>
            <a:endParaRPr/>
          </a:p>
          <a:p>
            <a:pPr algn="ctr">
              <a:lnSpc>
                <a:spcPts val="3144"/>
              </a:lnSpc>
              <a:spcBef>
                <a:spcPts val="0"/>
              </a:spcBef>
              <a:defRPr/>
            </a:pPr>
            <a:r>
              <a:rPr lang="en-US" sz="2400" spc="47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(domaines professionnels)</a:t>
            </a:r>
            <a:endParaRPr/>
          </a:p>
        </p:txBody>
      </p:sp>
      <p:sp>
        <p:nvSpPr>
          <p:cNvPr id="1393384878" name="TextBox 73"/>
          <p:cNvSpPr txBox="1"/>
          <p:nvPr/>
        </p:nvSpPr>
        <p:spPr bwMode="auto">
          <a:xfrm>
            <a:off x="602730" y="7317872"/>
            <a:ext cx="5882239" cy="1059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  <a:spcBef>
                <a:spcPts val="0"/>
              </a:spcBef>
              <a:defRPr/>
            </a:pPr>
            <a:r>
              <a:rPr lang="en-US" sz="3250" spc="64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Transformation de la voie professionnelle</a:t>
            </a:r>
            <a:endParaRPr/>
          </a:p>
        </p:txBody>
      </p:sp>
      <p:sp>
        <p:nvSpPr>
          <p:cNvPr id="1083389137" name="TextBox 74"/>
          <p:cNvSpPr txBox="1"/>
          <p:nvPr/>
        </p:nvSpPr>
        <p:spPr bwMode="auto">
          <a:xfrm>
            <a:off x="15264073" y="12516259"/>
            <a:ext cx="5170128" cy="181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7" lvl="1" indent="-248284" algn="just">
              <a:lnSpc>
                <a:spcPts val="3012"/>
              </a:lnSpc>
              <a:buFont typeface="Arial"/>
              <a:buChar char="•"/>
              <a:defRPr/>
            </a:pPr>
            <a:r>
              <a:rPr lang="en-US" sz="2300" b="1" spc="45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Cours + Ateliers</a:t>
            </a:r>
            <a:endParaRPr/>
          </a:p>
          <a:p>
            <a:pPr marL="496567" lvl="1" indent="-248284" algn="just">
              <a:lnSpc>
                <a:spcPts val="3012"/>
              </a:lnSpc>
              <a:buFont typeface="Arial"/>
              <a:buChar char="•"/>
              <a:defRPr/>
            </a:pPr>
            <a:r>
              <a:rPr lang="en-US" sz="2300" b="1" spc="45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Stages en entreprise (PFMP) avec gratification</a:t>
            </a:r>
            <a:endParaRPr/>
          </a:p>
          <a:p>
            <a:pPr marL="496567" lvl="1" indent="-248284" algn="just">
              <a:lnSpc>
                <a:spcPts val="3012"/>
              </a:lnSpc>
              <a:buFont typeface="Arial"/>
              <a:buChar char="•"/>
              <a:defRPr/>
            </a:pPr>
            <a:r>
              <a:rPr lang="en-US" sz="2300" b="1" spc="45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Chef d’œuvre en Terminale</a:t>
            </a:r>
          </a:p>
          <a:p>
            <a:pPr algn="just">
              <a:lnSpc>
                <a:spcPts val="2358"/>
              </a:lnSpc>
              <a:spcBef>
                <a:spcPts val="0"/>
              </a:spcBef>
              <a:defRPr/>
            </a:pPr>
            <a:endParaRPr lang="en-US" sz="2300" b="1" spc="45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708284459" name="TextBox 75"/>
          <p:cNvSpPr txBox="1"/>
          <p:nvPr/>
        </p:nvSpPr>
        <p:spPr bwMode="auto">
          <a:xfrm>
            <a:off x="15035393" y="11374936"/>
            <a:ext cx="5350351" cy="526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  <a:defRPr/>
            </a:pPr>
            <a:r>
              <a:rPr lang="en-US" sz="3250" spc="64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Contenu de la formation</a:t>
            </a:r>
            <a:endParaRPr/>
          </a:p>
        </p:txBody>
      </p:sp>
      <p:sp>
        <p:nvSpPr>
          <p:cNvPr id="517814563" name="TextBox 76"/>
          <p:cNvSpPr txBox="1"/>
          <p:nvPr/>
        </p:nvSpPr>
        <p:spPr bwMode="auto">
          <a:xfrm>
            <a:off x="14664291" y="14612715"/>
            <a:ext cx="6191612" cy="299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8"/>
              </a:lnSpc>
              <a:spcBef>
                <a:spcPts val="0"/>
              </a:spcBef>
              <a:defRPr/>
            </a:pPr>
            <a:r>
              <a:rPr lang="en-US" sz="1800" spc="36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Informations de l'exposition mises à jour le 24/11/2025</a:t>
            </a:r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67669923" name="Group 2"/>
          <p:cNvGrpSpPr/>
          <p:nvPr/>
        </p:nvGrpSpPr>
        <p:grpSpPr bwMode="auto">
          <a:xfrm>
            <a:off x="1074930" y="14317385"/>
            <a:ext cx="19116460" cy="520749"/>
            <a:chOff x="0" y="0"/>
            <a:chExt cx="18264935" cy="497553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8264935" cy="497553"/>
            </a:xfrm>
            <a:custGeom>
              <a:avLst/>
              <a:gdLst/>
              <a:ahLst/>
              <a:cxnLst/>
              <a:rect l="l" t="t" r="r" b="b"/>
              <a:pathLst>
                <a:path w="18264935" h="497553" extrusionOk="0">
                  <a:moveTo>
                    <a:pt x="0" y="0"/>
                  </a:moveTo>
                  <a:lnTo>
                    <a:pt x="18264935" y="0"/>
                  </a:lnTo>
                  <a:lnTo>
                    <a:pt x="18264935" y="497553"/>
                  </a:lnTo>
                  <a:lnTo>
                    <a:pt x="0" y="497553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2123928404" name="Group 4"/>
          <p:cNvGrpSpPr/>
          <p:nvPr/>
        </p:nvGrpSpPr>
        <p:grpSpPr bwMode="auto">
          <a:xfrm rot="5400000">
            <a:off x="460839" y="13071291"/>
            <a:ext cx="1736042" cy="507858"/>
            <a:chOff x="0" y="0"/>
            <a:chExt cx="743650" cy="217546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743650" cy="217546"/>
            </a:xfrm>
            <a:custGeom>
              <a:avLst/>
              <a:gdLst/>
              <a:ahLst/>
              <a:cxnLst/>
              <a:rect l="l" t="t" r="r" b="b"/>
              <a:pathLst>
                <a:path w="743650" h="217546" extrusionOk="0">
                  <a:moveTo>
                    <a:pt x="0" y="0"/>
                  </a:moveTo>
                  <a:lnTo>
                    <a:pt x="743650" y="0"/>
                  </a:lnTo>
                  <a:lnTo>
                    <a:pt x="743650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120654430" name="Group 6"/>
          <p:cNvGrpSpPr/>
          <p:nvPr/>
        </p:nvGrpSpPr>
        <p:grpSpPr bwMode="auto">
          <a:xfrm rot="5400000">
            <a:off x="452391" y="11197878"/>
            <a:ext cx="1763135" cy="507858"/>
            <a:chOff x="0" y="0"/>
            <a:chExt cx="755256" cy="217546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755256" cy="217546"/>
            </a:xfrm>
            <a:custGeom>
              <a:avLst/>
              <a:gdLst/>
              <a:ahLst/>
              <a:cxnLst/>
              <a:rect l="l" t="t" r="r" b="b"/>
              <a:pathLst>
                <a:path w="755256" h="217546" extrusionOk="0">
                  <a:moveTo>
                    <a:pt x="0" y="0"/>
                  </a:moveTo>
                  <a:lnTo>
                    <a:pt x="755256" y="0"/>
                  </a:lnTo>
                  <a:lnTo>
                    <a:pt x="755256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370530320" name="Group 8"/>
          <p:cNvGrpSpPr/>
          <p:nvPr/>
        </p:nvGrpSpPr>
        <p:grpSpPr bwMode="auto">
          <a:xfrm rot="5400000">
            <a:off x="518671" y="9350258"/>
            <a:ext cx="1630575" cy="507858"/>
            <a:chOff x="0" y="0"/>
            <a:chExt cx="698472" cy="217546"/>
          </a:xfrm>
        </p:grpSpPr>
        <p:sp>
          <p:nvSpPr>
            <p:cNvPr id="9" name="Freeform 9"/>
            <p:cNvSpPr/>
            <p:nvPr/>
          </p:nvSpPr>
          <p:spPr bwMode="auto">
            <a:xfrm>
              <a:off x="0" y="0"/>
              <a:ext cx="698472" cy="217546"/>
            </a:xfrm>
            <a:custGeom>
              <a:avLst/>
              <a:gdLst/>
              <a:ahLst/>
              <a:cxnLst/>
              <a:rect l="l" t="t" r="r" b="b"/>
              <a:pathLst>
                <a:path w="698472" h="217546" extrusionOk="0">
                  <a:moveTo>
                    <a:pt x="0" y="0"/>
                  </a:moveTo>
                  <a:lnTo>
                    <a:pt x="698472" y="0"/>
                  </a:lnTo>
                  <a:lnTo>
                    <a:pt x="698472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sp>
        <p:nvSpPr>
          <p:cNvPr id="889965601" name="AutoShape 10"/>
          <p:cNvSpPr/>
          <p:nvPr/>
        </p:nvSpPr>
        <p:spPr bwMode="auto">
          <a:xfrm flipH="1">
            <a:off x="1079608" y="10509969"/>
            <a:ext cx="508280" cy="0"/>
          </a:xfrm>
          <a:prstGeom prst="line">
            <a:avLst/>
          </a:prstGeom>
          <a:ln w="2857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306789661" name="Group 11"/>
          <p:cNvGrpSpPr/>
          <p:nvPr/>
        </p:nvGrpSpPr>
        <p:grpSpPr bwMode="auto">
          <a:xfrm>
            <a:off x="1823580" y="12485774"/>
            <a:ext cx="18367810" cy="1707467"/>
            <a:chOff x="0" y="0"/>
            <a:chExt cx="5978566" cy="555766"/>
          </a:xfrm>
        </p:grpSpPr>
        <p:sp>
          <p:nvSpPr>
            <p:cNvPr id="12" name="Freeform 12"/>
            <p:cNvSpPr/>
            <p:nvPr/>
          </p:nvSpPr>
          <p:spPr bwMode="auto">
            <a:xfrm>
              <a:off x="0" y="0"/>
              <a:ext cx="5978566" cy="555766"/>
            </a:xfrm>
            <a:custGeom>
              <a:avLst/>
              <a:gdLst/>
              <a:ahLst/>
              <a:cxnLst/>
              <a:rect l="l" t="t" r="r" b="b"/>
              <a:pathLst>
                <a:path w="5978566" h="555766" extrusionOk="0">
                  <a:moveTo>
                    <a:pt x="0" y="0"/>
                  </a:moveTo>
                  <a:lnTo>
                    <a:pt x="5978566" y="0"/>
                  </a:lnTo>
                  <a:lnTo>
                    <a:pt x="5978566" y="555766"/>
                  </a:lnTo>
                  <a:lnTo>
                    <a:pt x="0" y="555766"/>
                  </a:lnTo>
                  <a:close/>
                </a:path>
              </a:pathLst>
            </a:custGeom>
            <a:solidFill>
              <a:srgbClr val="C61E1E"/>
            </a:solidFill>
          </p:spPr>
        </p:sp>
      </p:grpSp>
      <p:grpSp>
        <p:nvGrpSpPr>
          <p:cNvPr id="393517118" name="Group 13"/>
          <p:cNvGrpSpPr/>
          <p:nvPr/>
        </p:nvGrpSpPr>
        <p:grpSpPr bwMode="auto">
          <a:xfrm>
            <a:off x="1823580" y="8788900"/>
            <a:ext cx="6081087" cy="3506375"/>
            <a:chOff x="0" y="0"/>
            <a:chExt cx="9914740" cy="5716872"/>
          </a:xfrm>
        </p:grpSpPr>
        <p:sp>
          <p:nvSpPr>
            <p:cNvPr id="14" name="Freeform 14"/>
            <p:cNvSpPr/>
            <p:nvPr/>
          </p:nvSpPr>
          <p:spPr bwMode="auto">
            <a:xfrm>
              <a:off x="0" y="0"/>
              <a:ext cx="9914741" cy="5716872"/>
            </a:xfrm>
            <a:custGeom>
              <a:avLst/>
              <a:gdLst/>
              <a:ahLst/>
              <a:cxnLst/>
              <a:rect l="l" t="t" r="r" b="b"/>
              <a:pathLst>
                <a:path w="9914741" h="5716872" extrusionOk="0">
                  <a:moveTo>
                    <a:pt x="0" y="0"/>
                  </a:moveTo>
                  <a:lnTo>
                    <a:pt x="9914741" y="0"/>
                  </a:lnTo>
                  <a:lnTo>
                    <a:pt x="9914741" y="5716872"/>
                  </a:lnTo>
                  <a:lnTo>
                    <a:pt x="0" y="5716872"/>
                  </a:lnTo>
                  <a:close/>
                </a:path>
              </a:pathLst>
            </a:custGeom>
            <a:solidFill>
              <a:srgbClr val="E83B3B"/>
            </a:solidFill>
          </p:spPr>
        </p:sp>
      </p:grpSp>
      <p:grpSp>
        <p:nvGrpSpPr>
          <p:cNvPr id="717614381" name="Group 15"/>
          <p:cNvGrpSpPr/>
          <p:nvPr/>
        </p:nvGrpSpPr>
        <p:grpSpPr bwMode="auto">
          <a:xfrm>
            <a:off x="8094258" y="8788900"/>
            <a:ext cx="5806955" cy="3506375"/>
            <a:chOff x="0" y="0"/>
            <a:chExt cx="9467789" cy="5716872"/>
          </a:xfrm>
        </p:grpSpPr>
        <p:sp>
          <p:nvSpPr>
            <p:cNvPr id="16" name="Freeform 16"/>
            <p:cNvSpPr/>
            <p:nvPr/>
          </p:nvSpPr>
          <p:spPr bwMode="auto">
            <a:xfrm>
              <a:off x="0" y="0"/>
              <a:ext cx="9467790" cy="5716872"/>
            </a:xfrm>
            <a:custGeom>
              <a:avLst/>
              <a:gdLst/>
              <a:ahLst/>
              <a:cxnLst/>
              <a:rect l="l" t="t" r="r" b="b"/>
              <a:pathLst>
                <a:path w="9467790" h="5716872" extrusionOk="0">
                  <a:moveTo>
                    <a:pt x="0" y="0"/>
                  </a:moveTo>
                  <a:lnTo>
                    <a:pt x="9467790" y="0"/>
                  </a:lnTo>
                  <a:lnTo>
                    <a:pt x="9467790" y="5716872"/>
                  </a:lnTo>
                  <a:lnTo>
                    <a:pt x="0" y="5716872"/>
                  </a:lnTo>
                  <a:close/>
                </a:path>
              </a:pathLst>
            </a:custGeom>
            <a:solidFill>
              <a:srgbClr val="E83B3B"/>
            </a:solidFill>
          </p:spPr>
        </p:sp>
      </p:grpSp>
      <p:grpSp>
        <p:nvGrpSpPr>
          <p:cNvPr id="641289087" name="Group 17"/>
          <p:cNvGrpSpPr/>
          <p:nvPr/>
        </p:nvGrpSpPr>
        <p:grpSpPr bwMode="auto">
          <a:xfrm>
            <a:off x="14063665" y="8788900"/>
            <a:ext cx="6127725" cy="3506375"/>
            <a:chOff x="0" y="0"/>
            <a:chExt cx="9990781" cy="5716872"/>
          </a:xfrm>
        </p:grpSpPr>
        <p:sp>
          <p:nvSpPr>
            <p:cNvPr id="18" name="Freeform 18"/>
            <p:cNvSpPr/>
            <p:nvPr/>
          </p:nvSpPr>
          <p:spPr bwMode="auto">
            <a:xfrm>
              <a:off x="0" y="0"/>
              <a:ext cx="9990781" cy="5716872"/>
            </a:xfrm>
            <a:custGeom>
              <a:avLst/>
              <a:gdLst/>
              <a:ahLst/>
              <a:cxnLst/>
              <a:rect l="l" t="t" r="r" b="b"/>
              <a:pathLst>
                <a:path w="9990781" h="5716872" extrusionOk="0">
                  <a:moveTo>
                    <a:pt x="0" y="0"/>
                  </a:moveTo>
                  <a:lnTo>
                    <a:pt x="9990781" y="0"/>
                  </a:lnTo>
                  <a:lnTo>
                    <a:pt x="9990781" y="5716872"/>
                  </a:lnTo>
                  <a:lnTo>
                    <a:pt x="0" y="5716872"/>
                  </a:lnTo>
                  <a:close/>
                </a:path>
              </a:pathLst>
            </a:custGeom>
            <a:solidFill>
              <a:srgbClr val="E83B3B"/>
            </a:solidFill>
          </p:spPr>
        </p:sp>
      </p:grpSp>
      <p:grpSp>
        <p:nvGrpSpPr>
          <p:cNvPr id="1014310982" name="Group 19"/>
          <p:cNvGrpSpPr/>
          <p:nvPr/>
        </p:nvGrpSpPr>
        <p:grpSpPr bwMode="auto">
          <a:xfrm>
            <a:off x="777721" y="1954291"/>
            <a:ext cx="7942489" cy="2463114"/>
            <a:chOff x="0" y="0"/>
            <a:chExt cx="2794907" cy="866753"/>
          </a:xfrm>
        </p:grpSpPr>
        <p:sp>
          <p:nvSpPr>
            <p:cNvPr id="20" name="Freeform 20"/>
            <p:cNvSpPr/>
            <p:nvPr/>
          </p:nvSpPr>
          <p:spPr bwMode="auto">
            <a:xfrm>
              <a:off x="31750" y="31750"/>
              <a:ext cx="2731407" cy="803253"/>
            </a:xfrm>
            <a:custGeom>
              <a:avLst/>
              <a:gdLst/>
              <a:ahLst/>
              <a:cxnLst/>
              <a:rect l="l" t="t" r="r" b="b"/>
              <a:pathLst>
                <a:path w="2731407" h="803253" extrusionOk="0">
                  <a:moveTo>
                    <a:pt x="2638697" y="803253"/>
                  </a:moveTo>
                  <a:lnTo>
                    <a:pt x="92710" y="803253"/>
                  </a:lnTo>
                  <a:cubicBezTo>
                    <a:pt x="41910" y="803253"/>
                    <a:pt x="0" y="761343"/>
                    <a:pt x="0" y="71054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637427" y="0"/>
                  </a:lnTo>
                  <a:cubicBezTo>
                    <a:pt x="2688227" y="0"/>
                    <a:pt x="2730137" y="41910"/>
                    <a:pt x="2730137" y="92710"/>
                  </a:cubicBezTo>
                  <a:lnTo>
                    <a:pt x="2730137" y="709273"/>
                  </a:lnTo>
                  <a:cubicBezTo>
                    <a:pt x="2731407" y="761343"/>
                    <a:pt x="2689497" y="803253"/>
                    <a:pt x="2638697" y="803253"/>
                  </a:cubicBezTo>
                  <a:close/>
                </a:path>
              </a:pathLst>
            </a:custGeom>
            <a:solidFill>
              <a:srgbClr val="E83B3B"/>
            </a:solidFill>
          </p:spPr>
        </p:sp>
        <p:sp>
          <p:nvSpPr>
            <p:cNvPr id="21" name="Freeform 21"/>
            <p:cNvSpPr/>
            <p:nvPr/>
          </p:nvSpPr>
          <p:spPr bwMode="auto">
            <a:xfrm>
              <a:off x="0" y="0"/>
              <a:ext cx="2794908" cy="866753"/>
            </a:xfrm>
            <a:custGeom>
              <a:avLst/>
              <a:gdLst/>
              <a:ahLst/>
              <a:cxnLst/>
              <a:rect l="l" t="t" r="r" b="b"/>
              <a:pathLst>
                <a:path w="2794908" h="866753" extrusionOk="0">
                  <a:moveTo>
                    <a:pt x="2670447" y="59690"/>
                  </a:moveTo>
                  <a:cubicBezTo>
                    <a:pt x="2706007" y="59690"/>
                    <a:pt x="2735217" y="88900"/>
                    <a:pt x="2735217" y="124460"/>
                  </a:cubicBezTo>
                  <a:lnTo>
                    <a:pt x="2735217" y="742293"/>
                  </a:lnTo>
                  <a:cubicBezTo>
                    <a:pt x="2735217" y="777853"/>
                    <a:pt x="2706007" y="807063"/>
                    <a:pt x="2670447" y="807063"/>
                  </a:cubicBezTo>
                  <a:lnTo>
                    <a:pt x="124460" y="807063"/>
                  </a:lnTo>
                  <a:cubicBezTo>
                    <a:pt x="88900" y="807063"/>
                    <a:pt x="59690" y="777853"/>
                    <a:pt x="59690" y="74229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670447" y="59690"/>
                  </a:lnTo>
                  <a:moveTo>
                    <a:pt x="267044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2293"/>
                  </a:lnTo>
                  <a:cubicBezTo>
                    <a:pt x="0" y="810873"/>
                    <a:pt x="55880" y="866753"/>
                    <a:pt x="124460" y="866753"/>
                  </a:cubicBezTo>
                  <a:lnTo>
                    <a:pt x="2670447" y="866753"/>
                  </a:lnTo>
                  <a:cubicBezTo>
                    <a:pt x="2739027" y="866753"/>
                    <a:pt x="2794908" y="810873"/>
                    <a:pt x="2794908" y="742293"/>
                  </a:cubicBezTo>
                  <a:lnTo>
                    <a:pt x="2794908" y="124460"/>
                  </a:lnTo>
                  <a:cubicBezTo>
                    <a:pt x="2794908" y="55880"/>
                    <a:pt x="2739027" y="0"/>
                    <a:pt x="2670447" y="0"/>
                  </a:cubicBezTo>
                  <a:close/>
                </a:path>
              </a:pathLst>
            </a:custGeom>
            <a:solidFill>
              <a:srgbClr val="EF8B8B"/>
            </a:solidFill>
          </p:spPr>
        </p:sp>
      </p:grpSp>
      <p:sp>
        <p:nvSpPr>
          <p:cNvPr id="1508749294" name="Freeform 22"/>
          <p:cNvSpPr/>
          <p:nvPr/>
        </p:nvSpPr>
        <p:spPr bwMode="auto">
          <a:xfrm>
            <a:off x="1823580" y="5027005"/>
            <a:ext cx="6081087" cy="3638069"/>
          </a:xfrm>
          <a:custGeom>
            <a:avLst/>
            <a:gdLst/>
            <a:ahLst/>
            <a:cxnLst/>
            <a:rect l="l" t="t" r="r" b="b"/>
            <a:pathLst>
              <a:path w="6081087" h="3638069" extrusionOk="0">
                <a:moveTo>
                  <a:pt x="0" y="0"/>
                </a:moveTo>
                <a:lnTo>
                  <a:pt x="6081087" y="0"/>
                </a:lnTo>
                <a:lnTo>
                  <a:pt x="6081087" y="3638070"/>
                </a:lnTo>
                <a:lnTo>
                  <a:pt x="0" y="3638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573" r="-3117" b="-7573"/>
            </a:stretch>
          </a:blipFill>
        </p:spPr>
      </p:sp>
      <p:sp>
        <p:nvSpPr>
          <p:cNvPr id="697755500" name="Freeform 23"/>
          <p:cNvSpPr/>
          <p:nvPr/>
        </p:nvSpPr>
        <p:spPr bwMode="auto">
          <a:xfrm>
            <a:off x="8094258" y="5027005"/>
            <a:ext cx="5824955" cy="3638069"/>
          </a:xfrm>
          <a:custGeom>
            <a:avLst/>
            <a:gdLst/>
            <a:ahLst/>
            <a:cxnLst/>
            <a:rect l="l" t="t" r="r" b="b"/>
            <a:pathLst>
              <a:path w="5824955" h="3638069" extrusionOk="0">
                <a:moveTo>
                  <a:pt x="0" y="0"/>
                </a:moveTo>
                <a:lnTo>
                  <a:pt x="5824955" y="0"/>
                </a:lnTo>
                <a:lnTo>
                  <a:pt x="5824955" y="3638070"/>
                </a:lnTo>
                <a:lnTo>
                  <a:pt x="0" y="36380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76" b="-3474"/>
            </a:stretch>
          </a:blipFill>
        </p:spPr>
      </p:sp>
      <p:sp>
        <p:nvSpPr>
          <p:cNvPr id="1856244621" name="Freeform 24"/>
          <p:cNvSpPr/>
          <p:nvPr/>
        </p:nvSpPr>
        <p:spPr bwMode="auto">
          <a:xfrm>
            <a:off x="14063665" y="5044679"/>
            <a:ext cx="6127725" cy="3639446"/>
          </a:xfrm>
          <a:custGeom>
            <a:avLst/>
            <a:gdLst/>
            <a:ahLst/>
            <a:cxnLst/>
            <a:rect l="l" t="t" r="r" b="b"/>
            <a:pathLst>
              <a:path w="6127725" h="3639446" extrusionOk="0">
                <a:moveTo>
                  <a:pt x="0" y="0"/>
                </a:moveTo>
                <a:lnTo>
                  <a:pt x="6127725" y="0"/>
                </a:lnTo>
                <a:lnTo>
                  <a:pt x="6127725" y="3639446"/>
                </a:lnTo>
                <a:lnTo>
                  <a:pt x="0" y="36394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123" b="-6123"/>
            </a:stretch>
          </a:blipFill>
        </p:spPr>
      </p:sp>
      <p:sp>
        <p:nvSpPr>
          <p:cNvPr id="908211586" name="TextBox 25"/>
          <p:cNvSpPr txBox="1"/>
          <p:nvPr/>
        </p:nvSpPr>
        <p:spPr bwMode="auto">
          <a:xfrm>
            <a:off x="6537236" y="14360373"/>
            <a:ext cx="8552727" cy="332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1"/>
              </a:lnSpc>
              <a:defRPr/>
            </a:pPr>
            <a:r>
              <a:rPr lang="en-US" sz="210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Après la 3ème </a:t>
            </a:r>
            <a:endParaRPr/>
          </a:p>
        </p:txBody>
      </p:sp>
      <p:sp>
        <p:nvSpPr>
          <p:cNvPr id="681544527" name="TextBox 26"/>
          <p:cNvSpPr txBox="1"/>
          <p:nvPr/>
        </p:nvSpPr>
        <p:spPr bwMode="auto">
          <a:xfrm rot="-5400000">
            <a:off x="715895" y="13112588"/>
            <a:ext cx="1241944" cy="350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1"/>
              </a:lnSpc>
              <a:defRPr/>
            </a:pPr>
            <a:r>
              <a:rPr lang="en-US" sz="2200" spc="4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2nde </a:t>
            </a:r>
            <a:endParaRPr/>
          </a:p>
        </p:txBody>
      </p:sp>
      <p:sp>
        <p:nvSpPr>
          <p:cNvPr id="187456463" name="TextBox 27"/>
          <p:cNvSpPr txBox="1"/>
          <p:nvPr/>
        </p:nvSpPr>
        <p:spPr bwMode="auto">
          <a:xfrm rot="-5400000">
            <a:off x="818965" y="11202797"/>
            <a:ext cx="1019383" cy="35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  <a:defRPr/>
            </a:pPr>
            <a:r>
              <a:rPr lang="en-US" sz="2200" spc="4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1ère</a:t>
            </a:r>
            <a:endParaRPr/>
          </a:p>
        </p:txBody>
      </p:sp>
      <p:sp>
        <p:nvSpPr>
          <p:cNvPr id="510279423" name="TextBox 28"/>
          <p:cNvSpPr txBox="1"/>
          <p:nvPr/>
        </p:nvSpPr>
        <p:spPr bwMode="auto">
          <a:xfrm rot="-5400000">
            <a:off x="969142" y="9450846"/>
            <a:ext cx="710584" cy="35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  <a:defRPr/>
            </a:pPr>
            <a:r>
              <a:rPr lang="en-US" sz="2200" spc="4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Tale</a:t>
            </a:r>
            <a:endParaRPr/>
          </a:p>
        </p:txBody>
      </p:sp>
      <p:sp>
        <p:nvSpPr>
          <p:cNvPr id="1997910178" name="TextBox 29"/>
          <p:cNvSpPr txBox="1"/>
          <p:nvPr/>
        </p:nvSpPr>
        <p:spPr bwMode="auto">
          <a:xfrm>
            <a:off x="3529913" y="12788328"/>
            <a:ext cx="14955144" cy="1054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defRPr/>
            </a:pPr>
            <a:r>
              <a:rPr lang="en-US" sz="31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MÉTIERS DE LA GESTION ADMINISTRATIVE,</a:t>
            </a:r>
            <a:endParaRPr/>
          </a:p>
          <a:p>
            <a:pPr algn="ctr">
              <a:lnSpc>
                <a:spcPts val="4339"/>
              </a:lnSpc>
              <a:defRPr/>
            </a:pPr>
            <a:r>
              <a:rPr lang="en-US" sz="31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DU TRANSPORT ET DE LA LOGISTIQUE</a:t>
            </a:r>
            <a:endParaRPr/>
          </a:p>
        </p:txBody>
      </p:sp>
      <p:sp>
        <p:nvSpPr>
          <p:cNvPr id="1363999967" name="TextBox 30"/>
          <p:cNvSpPr txBox="1"/>
          <p:nvPr/>
        </p:nvSpPr>
        <p:spPr bwMode="auto">
          <a:xfrm>
            <a:off x="1918376" y="9044170"/>
            <a:ext cx="5891495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defRPr/>
            </a:pPr>
            <a:r>
              <a:rPr lang="en-US" sz="2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Assistance à la gestion</a:t>
            </a:r>
            <a:endParaRPr/>
          </a:p>
          <a:p>
            <a:pPr algn="ctr">
              <a:lnSpc>
                <a:spcPts val="3359"/>
              </a:lnSpc>
              <a:defRPr/>
            </a:pPr>
            <a:r>
              <a:rPr lang="en-US" sz="2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des organisations et de leurs activités</a:t>
            </a:r>
            <a:endParaRPr/>
          </a:p>
        </p:txBody>
      </p:sp>
      <p:sp>
        <p:nvSpPr>
          <p:cNvPr id="527516946" name="TextBox 31"/>
          <p:cNvSpPr txBox="1"/>
          <p:nvPr/>
        </p:nvSpPr>
        <p:spPr bwMode="auto">
          <a:xfrm>
            <a:off x="9178902" y="9074649"/>
            <a:ext cx="3671329" cy="426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defRPr/>
            </a:pPr>
            <a:r>
              <a:rPr lang="en-US" sz="2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Métiers de la logistique</a:t>
            </a:r>
            <a:endParaRPr/>
          </a:p>
        </p:txBody>
      </p:sp>
      <p:sp>
        <p:nvSpPr>
          <p:cNvPr id="1480167771" name="TextBox 32"/>
          <p:cNvSpPr txBox="1"/>
          <p:nvPr/>
        </p:nvSpPr>
        <p:spPr bwMode="auto">
          <a:xfrm>
            <a:off x="1074930" y="2423715"/>
            <a:ext cx="7348071" cy="1476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5"/>
              </a:lnSpc>
              <a:defRPr/>
            </a:pPr>
            <a:r>
              <a:rPr lang="en-US" sz="28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 LA GESTION ADMINISTRATIVE, DU TRANSPORT</a:t>
            </a:r>
            <a:endParaRPr/>
          </a:p>
          <a:p>
            <a:pPr algn="ctr">
              <a:lnSpc>
                <a:spcPts val="3945"/>
              </a:lnSpc>
              <a:defRPr/>
            </a:pPr>
            <a:r>
              <a:rPr lang="en-US" sz="28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ET DE LA LOGISTIQUE</a:t>
            </a:r>
            <a:endParaRPr/>
          </a:p>
        </p:txBody>
      </p:sp>
      <p:sp>
        <p:nvSpPr>
          <p:cNvPr id="270910148" name="TextBox 33"/>
          <p:cNvSpPr txBox="1"/>
          <p:nvPr/>
        </p:nvSpPr>
        <p:spPr bwMode="auto">
          <a:xfrm>
            <a:off x="14945294" y="9024707"/>
            <a:ext cx="4364466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defRPr/>
            </a:pPr>
            <a:r>
              <a:rPr lang="en-US" sz="2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Organisation de transport de marchandises</a:t>
            </a:r>
            <a:endParaRPr/>
          </a:p>
        </p:txBody>
      </p:sp>
      <p:sp>
        <p:nvSpPr>
          <p:cNvPr id="1758562161" name="TextBox 34"/>
          <p:cNvSpPr txBox="1"/>
          <p:nvPr/>
        </p:nvSpPr>
        <p:spPr bwMode="auto">
          <a:xfrm>
            <a:off x="1823580" y="10209457"/>
            <a:ext cx="5908525" cy="1168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l">
              <a:lnSpc>
                <a:spcPts val="3143"/>
              </a:lnSpc>
              <a:buFont typeface="Arial"/>
              <a:buChar char="•"/>
              <a:defRPr/>
            </a:pPr>
            <a:r>
              <a:rPr lang="en-US" sz="2400" b="1" spc="4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Adjoint(e) administratif(ve)</a:t>
            </a:r>
            <a:endParaRPr/>
          </a:p>
          <a:p>
            <a:pPr marL="518158" lvl="1" indent="-259079" algn="l">
              <a:lnSpc>
                <a:spcPts val="3143"/>
              </a:lnSpc>
              <a:buFont typeface="Arial"/>
              <a:buChar char="•"/>
              <a:defRPr/>
            </a:pPr>
            <a:r>
              <a:rPr lang="en-US" sz="2400" b="1" spc="4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Gestionnaire administratif(ve)</a:t>
            </a:r>
            <a:endParaRPr/>
          </a:p>
          <a:p>
            <a:pPr marL="518158" lvl="1" indent="-259079" algn="l">
              <a:lnSpc>
                <a:spcPts val="3143"/>
              </a:lnSpc>
              <a:buFont typeface="Arial"/>
              <a:buChar char="•"/>
              <a:defRPr/>
            </a:pPr>
            <a:r>
              <a:rPr lang="en-US" sz="2400" b="1" spc="4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Secrétaire administratif(ve)</a:t>
            </a:r>
            <a:endParaRPr/>
          </a:p>
        </p:txBody>
      </p:sp>
      <p:sp>
        <p:nvSpPr>
          <p:cNvPr id="1537029147" name="TextBox 35"/>
          <p:cNvSpPr txBox="1"/>
          <p:nvPr/>
        </p:nvSpPr>
        <p:spPr bwMode="auto">
          <a:xfrm>
            <a:off x="8142792" y="9962275"/>
            <a:ext cx="5677963" cy="1953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144"/>
              </a:lnSpc>
              <a:buFont typeface="Arial"/>
              <a:buChar char="•"/>
              <a:defRPr/>
            </a:pPr>
            <a:r>
              <a:rPr lang="en-US" sz="2400" b="1" spc="4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Magasinier(ère) cariste</a:t>
            </a:r>
            <a:endParaRPr/>
          </a:p>
          <a:p>
            <a:pPr marL="518160" lvl="1" indent="-259080" algn="l">
              <a:lnSpc>
                <a:spcPts val="3144"/>
              </a:lnSpc>
              <a:buFont typeface="Arial"/>
              <a:buChar char="•"/>
              <a:defRPr/>
            </a:pPr>
            <a:r>
              <a:rPr lang="en-US" sz="2400" b="1" spc="4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Préparateur(trice) de commandes</a:t>
            </a:r>
            <a:endParaRPr/>
          </a:p>
          <a:p>
            <a:pPr marL="518160" lvl="1" indent="-259080" algn="l">
              <a:lnSpc>
                <a:spcPts val="3144"/>
              </a:lnSpc>
              <a:buFont typeface="Arial"/>
              <a:buChar char="•"/>
              <a:defRPr/>
            </a:pPr>
            <a:r>
              <a:rPr lang="en-US" sz="2400" b="1" spc="4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Chef(fe) de quai</a:t>
            </a:r>
            <a:endParaRPr/>
          </a:p>
          <a:p>
            <a:pPr marL="518160" lvl="1" indent="-259080" algn="l">
              <a:lnSpc>
                <a:spcPts val="3144"/>
              </a:lnSpc>
              <a:buFont typeface="Arial"/>
              <a:buChar char="•"/>
              <a:defRPr/>
            </a:pPr>
            <a:r>
              <a:rPr lang="en-US" sz="2400" b="1" spc="4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Gestionnaire de stocks</a:t>
            </a:r>
            <a:endParaRPr/>
          </a:p>
        </p:txBody>
      </p:sp>
      <p:sp>
        <p:nvSpPr>
          <p:cNvPr id="163318549" name="TextBox 36"/>
          <p:cNvSpPr txBox="1"/>
          <p:nvPr/>
        </p:nvSpPr>
        <p:spPr bwMode="auto">
          <a:xfrm>
            <a:off x="14139338" y="10276447"/>
            <a:ext cx="6052052" cy="155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144"/>
              </a:lnSpc>
              <a:buFont typeface="Arial"/>
              <a:buChar char="•"/>
              <a:defRPr/>
            </a:pPr>
            <a:r>
              <a:rPr lang="en-US" sz="2400" b="1" spc="4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Agent(e) de transit</a:t>
            </a:r>
            <a:endParaRPr/>
          </a:p>
          <a:p>
            <a:pPr marL="518160" lvl="1" indent="-259080" algn="l">
              <a:lnSpc>
                <a:spcPts val="3144"/>
              </a:lnSpc>
              <a:buFont typeface="Arial"/>
              <a:buChar char="•"/>
              <a:defRPr/>
            </a:pPr>
            <a:r>
              <a:rPr lang="en-US" sz="2400" b="1" spc="4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Affréteur(euse)</a:t>
            </a:r>
            <a:endParaRPr/>
          </a:p>
          <a:p>
            <a:pPr marL="518160" lvl="1" indent="-259080" algn="l">
              <a:lnSpc>
                <a:spcPts val="3144"/>
              </a:lnSpc>
              <a:buFont typeface="Arial"/>
              <a:buChar char="•"/>
              <a:defRPr/>
            </a:pPr>
            <a:r>
              <a:rPr lang="en-US" sz="2400" b="1" spc="4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Agent(e) d'exploitation dans le transport</a:t>
            </a:r>
            <a:endParaRPr/>
          </a:p>
        </p:txBody>
      </p:sp>
      <p:grpSp>
        <p:nvGrpSpPr>
          <p:cNvPr id="2062493072" name="Group 37"/>
          <p:cNvGrpSpPr/>
          <p:nvPr/>
        </p:nvGrpSpPr>
        <p:grpSpPr bwMode="auto">
          <a:xfrm>
            <a:off x="11258744" y="401352"/>
            <a:ext cx="5645129" cy="4489652"/>
            <a:chOff x="0" y="0"/>
            <a:chExt cx="851915" cy="677540"/>
          </a:xfrm>
        </p:grpSpPr>
        <p:sp>
          <p:nvSpPr>
            <p:cNvPr id="38" name="Freeform 38"/>
            <p:cNvSpPr/>
            <p:nvPr/>
          </p:nvSpPr>
          <p:spPr bwMode="auto">
            <a:xfrm>
              <a:off x="0" y="0"/>
              <a:ext cx="851915" cy="677540"/>
            </a:xfrm>
            <a:custGeom>
              <a:avLst/>
              <a:gdLst/>
              <a:ahLst/>
              <a:cxnLst/>
              <a:rect l="l" t="t" r="r" b="b"/>
              <a:pathLst>
                <a:path w="851916" h="677541" extrusionOk="0">
                  <a:moveTo>
                    <a:pt x="851916" y="338771"/>
                  </a:moveTo>
                  <a:lnTo>
                    <a:pt x="648716" y="677541"/>
                  </a:lnTo>
                  <a:lnTo>
                    <a:pt x="203200" y="677541"/>
                  </a:lnTo>
                  <a:lnTo>
                    <a:pt x="0" y="338771"/>
                  </a:lnTo>
                  <a:lnTo>
                    <a:pt x="203200" y="0"/>
                  </a:lnTo>
                  <a:lnTo>
                    <a:pt x="648716" y="0"/>
                  </a:lnTo>
                  <a:lnTo>
                    <a:pt x="851916" y="338771"/>
                  </a:lnTo>
                  <a:close/>
                </a:path>
              </a:pathLst>
            </a:custGeom>
            <a:solidFill>
              <a:srgbClr val="EF8B8B"/>
            </a:solidFill>
          </p:spPr>
        </p:sp>
        <p:sp>
          <p:nvSpPr>
            <p:cNvPr id="39" name="TextBox 39"/>
            <p:cNvSpPr txBox="1"/>
            <p:nvPr/>
          </p:nvSpPr>
          <p:spPr bwMode="auto">
            <a:xfrm>
              <a:off x="114300" y="-57150"/>
              <a:ext cx="623316" cy="73469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9"/>
                </a:lnSpc>
                <a:defRPr/>
              </a:pPr>
              <a:endParaRPr/>
            </a:p>
          </p:txBody>
        </p:sp>
      </p:grpSp>
      <p:sp>
        <p:nvSpPr>
          <p:cNvPr id="469740651" name="TextBox 40"/>
          <p:cNvSpPr txBox="1"/>
          <p:nvPr/>
        </p:nvSpPr>
        <p:spPr bwMode="auto">
          <a:xfrm>
            <a:off x="11614343" y="688473"/>
            <a:ext cx="4942567" cy="3991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9"/>
              </a:lnSpc>
              <a:defRPr/>
            </a:pPr>
            <a:r>
              <a:rPr lang="en-US" sz="2000" b="1" spc="38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Gérer des relations</a:t>
            </a:r>
            <a:endParaRPr/>
          </a:p>
          <a:p>
            <a:pPr algn="ctr">
              <a:lnSpc>
                <a:spcPts val="2619"/>
              </a:lnSpc>
              <a:defRPr/>
            </a:pPr>
            <a:r>
              <a:rPr lang="en-US" sz="2000" b="1" spc="38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interpersonnelles</a:t>
            </a:r>
            <a:endParaRPr/>
          </a:p>
          <a:p>
            <a:pPr algn="ctr">
              <a:lnSpc>
                <a:spcPts val="2619"/>
              </a:lnSpc>
              <a:defRPr/>
            </a:pPr>
            <a:endParaRPr lang="en-US" sz="2000" b="1" spc="38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619"/>
              </a:lnSpc>
              <a:defRPr/>
            </a:pPr>
            <a:r>
              <a:rPr lang="en-US" sz="2000" b="1" spc="38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Organiser et planifier l’activité</a:t>
            </a:r>
            <a:endParaRPr/>
          </a:p>
          <a:p>
            <a:pPr algn="ctr">
              <a:lnSpc>
                <a:spcPts val="2619"/>
              </a:lnSpc>
              <a:defRPr/>
            </a:pPr>
            <a:endParaRPr lang="en-US" sz="2000" b="1" spc="38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619"/>
              </a:lnSpc>
              <a:defRPr/>
            </a:pPr>
            <a:r>
              <a:rPr lang="en-US" sz="2000" b="1" spc="38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Assurer le respect de la réglementation, des normes et traiter les dysfonctionnements</a:t>
            </a:r>
            <a:endParaRPr/>
          </a:p>
          <a:p>
            <a:pPr algn="ctr">
              <a:lnSpc>
                <a:spcPts val="2619"/>
              </a:lnSpc>
              <a:defRPr/>
            </a:pPr>
            <a:endParaRPr lang="en-US" sz="2000" b="1" spc="38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619"/>
              </a:lnSpc>
              <a:defRPr/>
            </a:pPr>
            <a:r>
              <a:rPr lang="en-US" sz="2000" b="1" spc="38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Maîtriser les logiciels métier</a:t>
            </a:r>
            <a:endParaRPr/>
          </a:p>
          <a:p>
            <a:pPr algn="ctr">
              <a:lnSpc>
                <a:spcPts val="2619"/>
              </a:lnSpc>
              <a:defRPr/>
            </a:pPr>
            <a:endParaRPr lang="en-US" sz="2000" b="1" spc="38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619"/>
              </a:lnSpc>
              <a:spcBef>
                <a:spcPts val="0"/>
              </a:spcBef>
              <a:defRPr/>
            </a:pPr>
            <a:endParaRPr/>
          </a:p>
        </p:txBody>
      </p:sp>
      <p:sp>
        <p:nvSpPr>
          <p:cNvPr id="1269529502" name="Freeform 41"/>
          <p:cNvSpPr/>
          <p:nvPr/>
        </p:nvSpPr>
        <p:spPr bwMode="auto">
          <a:xfrm>
            <a:off x="728014" y="361634"/>
            <a:ext cx="7960122" cy="1440257"/>
          </a:xfrm>
          <a:custGeom>
            <a:avLst/>
            <a:gdLst/>
            <a:ahLst/>
            <a:cxnLst/>
            <a:rect l="l" t="t" r="r" b="b"/>
            <a:pathLst>
              <a:path w="7960122" h="1440257" extrusionOk="0">
                <a:moveTo>
                  <a:pt x="0" y="0"/>
                </a:moveTo>
                <a:lnTo>
                  <a:pt x="7960122" y="0"/>
                </a:lnTo>
                <a:lnTo>
                  <a:pt x="7960122" y="1440257"/>
                </a:lnTo>
                <a:lnTo>
                  <a:pt x="0" y="14402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0688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917947478" name="Group 2"/>
          <p:cNvGrpSpPr/>
          <p:nvPr/>
        </p:nvGrpSpPr>
        <p:grpSpPr bwMode="auto">
          <a:xfrm>
            <a:off x="694625" y="2127863"/>
            <a:ext cx="7932796" cy="1876706"/>
            <a:chOff x="0" y="0"/>
            <a:chExt cx="2791496" cy="660400"/>
          </a:xfrm>
        </p:grpSpPr>
        <p:sp>
          <p:nvSpPr>
            <p:cNvPr id="3" name="Freeform 3"/>
            <p:cNvSpPr/>
            <p:nvPr/>
          </p:nvSpPr>
          <p:spPr bwMode="auto">
            <a:xfrm>
              <a:off x="31750" y="31750"/>
              <a:ext cx="2727996" cy="596900"/>
            </a:xfrm>
            <a:custGeom>
              <a:avLst/>
              <a:gdLst/>
              <a:ahLst/>
              <a:cxnLst/>
              <a:rect l="l" t="t" r="r" b="b"/>
              <a:pathLst>
                <a:path w="2727996" h="596900" extrusionOk="0">
                  <a:moveTo>
                    <a:pt x="2635286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634017" y="0"/>
                  </a:lnTo>
                  <a:cubicBezTo>
                    <a:pt x="2684817" y="0"/>
                    <a:pt x="2726727" y="41910"/>
                    <a:pt x="2726727" y="92710"/>
                  </a:cubicBezTo>
                  <a:lnTo>
                    <a:pt x="2726727" y="502920"/>
                  </a:lnTo>
                  <a:cubicBezTo>
                    <a:pt x="2727996" y="554990"/>
                    <a:pt x="2686086" y="596900"/>
                    <a:pt x="2635286" y="596900"/>
                  </a:cubicBezTo>
                  <a:close/>
                </a:path>
              </a:pathLst>
            </a:custGeom>
            <a:solidFill>
              <a:srgbClr val="E83B3B"/>
            </a:solidFill>
          </p:spPr>
        </p:sp>
        <p:sp>
          <p:nvSpPr>
            <p:cNvPr id="4" name="Freeform 4"/>
            <p:cNvSpPr/>
            <p:nvPr/>
          </p:nvSpPr>
          <p:spPr bwMode="auto">
            <a:xfrm>
              <a:off x="0" y="0"/>
              <a:ext cx="2791497" cy="660400"/>
            </a:xfrm>
            <a:custGeom>
              <a:avLst/>
              <a:gdLst/>
              <a:ahLst/>
              <a:cxnLst/>
              <a:rect l="l" t="t" r="r" b="b"/>
              <a:pathLst>
                <a:path w="2791497" h="660400" extrusionOk="0">
                  <a:moveTo>
                    <a:pt x="2667036" y="59690"/>
                  </a:moveTo>
                  <a:cubicBezTo>
                    <a:pt x="2702596" y="59690"/>
                    <a:pt x="2731807" y="88900"/>
                    <a:pt x="2731807" y="124460"/>
                  </a:cubicBezTo>
                  <a:lnTo>
                    <a:pt x="2731807" y="535940"/>
                  </a:lnTo>
                  <a:cubicBezTo>
                    <a:pt x="2731807" y="571500"/>
                    <a:pt x="2702596" y="600710"/>
                    <a:pt x="2667036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667037" y="59690"/>
                  </a:lnTo>
                  <a:moveTo>
                    <a:pt x="266703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2667037" y="660400"/>
                  </a:lnTo>
                  <a:cubicBezTo>
                    <a:pt x="2735617" y="660400"/>
                    <a:pt x="2791497" y="604520"/>
                    <a:pt x="2791497" y="535940"/>
                  </a:cubicBezTo>
                  <a:lnTo>
                    <a:pt x="2791497" y="124460"/>
                  </a:lnTo>
                  <a:cubicBezTo>
                    <a:pt x="2791497" y="55880"/>
                    <a:pt x="2735617" y="0"/>
                    <a:pt x="2667037" y="0"/>
                  </a:cubicBezTo>
                  <a:close/>
                </a:path>
              </a:pathLst>
            </a:custGeom>
            <a:solidFill>
              <a:srgbClr val="EF8B8B"/>
            </a:solidFill>
          </p:spPr>
        </p:sp>
      </p:grpSp>
      <p:grpSp>
        <p:nvGrpSpPr>
          <p:cNvPr id="1777845306" name="Group 5"/>
          <p:cNvGrpSpPr/>
          <p:nvPr/>
        </p:nvGrpSpPr>
        <p:grpSpPr bwMode="auto">
          <a:xfrm>
            <a:off x="1726392" y="14317385"/>
            <a:ext cx="18017689" cy="520749"/>
            <a:chOff x="0" y="0"/>
            <a:chExt cx="17215108" cy="497553"/>
          </a:xfrm>
        </p:grpSpPr>
        <p:sp>
          <p:nvSpPr>
            <p:cNvPr id="6" name="Freeform 6"/>
            <p:cNvSpPr/>
            <p:nvPr/>
          </p:nvSpPr>
          <p:spPr bwMode="auto">
            <a:xfrm>
              <a:off x="0" y="0"/>
              <a:ext cx="17215109" cy="497553"/>
            </a:xfrm>
            <a:custGeom>
              <a:avLst/>
              <a:gdLst/>
              <a:ahLst/>
              <a:cxnLst/>
              <a:rect l="l" t="t" r="r" b="b"/>
              <a:pathLst>
                <a:path w="17215109" h="497553" extrusionOk="0">
                  <a:moveTo>
                    <a:pt x="0" y="0"/>
                  </a:moveTo>
                  <a:lnTo>
                    <a:pt x="17215109" y="0"/>
                  </a:lnTo>
                  <a:lnTo>
                    <a:pt x="17215109" y="497553"/>
                  </a:lnTo>
                  <a:lnTo>
                    <a:pt x="0" y="497553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sp>
        <p:nvSpPr>
          <p:cNvPr id="447425633" name="TextBox 7"/>
          <p:cNvSpPr txBox="1"/>
          <p:nvPr/>
        </p:nvSpPr>
        <p:spPr bwMode="auto">
          <a:xfrm>
            <a:off x="6537236" y="14350848"/>
            <a:ext cx="8552727" cy="377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2"/>
              </a:lnSpc>
              <a:defRPr/>
            </a:pPr>
            <a:r>
              <a:rPr lang="en-US" sz="2300" spc="45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Après la 3ème </a:t>
            </a:r>
            <a:endParaRPr/>
          </a:p>
        </p:txBody>
      </p:sp>
      <p:grpSp>
        <p:nvGrpSpPr>
          <p:cNvPr id="824221829" name="Group 8"/>
          <p:cNvGrpSpPr/>
          <p:nvPr/>
        </p:nvGrpSpPr>
        <p:grpSpPr bwMode="auto">
          <a:xfrm>
            <a:off x="661448" y="14317385"/>
            <a:ext cx="19433396" cy="520749"/>
            <a:chOff x="0" y="0"/>
            <a:chExt cx="18567754" cy="497553"/>
          </a:xfrm>
        </p:grpSpPr>
        <p:sp>
          <p:nvSpPr>
            <p:cNvPr id="9" name="Freeform 9"/>
            <p:cNvSpPr/>
            <p:nvPr/>
          </p:nvSpPr>
          <p:spPr bwMode="auto">
            <a:xfrm>
              <a:off x="0" y="0"/>
              <a:ext cx="18567753" cy="497553"/>
            </a:xfrm>
            <a:custGeom>
              <a:avLst/>
              <a:gdLst/>
              <a:ahLst/>
              <a:cxnLst/>
              <a:rect l="l" t="t" r="r" b="b"/>
              <a:pathLst>
                <a:path w="18567753" h="497553" extrusionOk="0">
                  <a:moveTo>
                    <a:pt x="0" y="0"/>
                  </a:moveTo>
                  <a:lnTo>
                    <a:pt x="18567753" y="0"/>
                  </a:lnTo>
                  <a:lnTo>
                    <a:pt x="18567753" y="497553"/>
                  </a:lnTo>
                  <a:lnTo>
                    <a:pt x="0" y="497553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613707152" name="Group 10"/>
          <p:cNvGrpSpPr/>
          <p:nvPr/>
        </p:nvGrpSpPr>
        <p:grpSpPr bwMode="auto">
          <a:xfrm rot="5400000">
            <a:off x="-21887" y="13014141"/>
            <a:ext cx="1850342" cy="507858"/>
            <a:chOff x="0" y="0"/>
            <a:chExt cx="792611" cy="217546"/>
          </a:xfrm>
        </p:grpSpPr>
        <p:sp>
          <p:nvSpPr>
            <p:cNvPr id="11" name="Freeform 11"/>
            <p:cNvSpPr/>
            <p:nvPr/>
          </p:nvSpPr>
          <p:spPr bwMode="auto">
            <a:xfrm>
              <a:off x="0" y="0"/>
              <a:ext cx="792611" cy="217546"/>
            </a:xfrm>
            <a:custGeom>
              <a:avLst/>
              <a:gdLst/>
              <a:ahLst/>
              <a:cxnLst/>
              <a:rect l="l" t="t" r="r" b="b"/>
              <a:pathLst>
                <a:path w="792611" h="217546" extrusionOk="0">
                  <a:moveTo>
                    <a:pt x="0" y="0"/>
                  </a:moveTo>
                  <a:lnTo>
                    <a:pt x="792611" y="0"/>
                  </a:lnTo>
                  <a:lnTo>
                    <a:pt x="792611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832641933" name="Group 12"/>
          <p:cNvGrpSpPr/>
          <p:nvPr/>
        </p:nvGrpSpPr>
        <p:grpSpPr bwMode="auto">
          <a:xfrm rot="5400000">
            <a:off x="143347" y="11214714"/>
            <a:ext cx="1544060" cy="507858"/>
            <a:chOff x="0" y="0"/>
            <a:chExt cx="661413" cy="217546"/>
          </a:xfrm>
        </p:grpSpPr>
        <p:sp>
          <p:nvSpPr>
            <p:cNvPr id="13" name="Freeform 13"/>
            <p:cNvSpPr/>
            <p:nvPr/>
          </p:nvSpPr>
          <p:spPr bwMode="auto">
            <a:xfrm>
              <a:off x="0" y="0"/>
              <a:ext cx="661413" cy="217546"/>
            </a:xfrm>
            <a:custGeom>
              <a:avLst/>
              <a:gdLst/>
              <a:ahLst/>
              <a:cxnLst/>
              <a:rect l="l" t="t" r="r" b="b"/>
              <a:pathLst>
                <a:path w="661413" h="217546" extrusionOk="0">
                  <a:moveTo>
                    <a:pt x="0" y="0"/>
                  </a:moveTo>
                  <a:lnTo>
                    <a:pt x="661413" y="0"/>
                  </a:lnTo>
                  <a:lnTo>
                    <a:pt x="661413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957431096" name="Group 14"/>
          <p:cNvGrpSpPr/>
          <p:nvPr/>
        </p:nvGrpSpPr>
        <p:grpSpPr bwMode="auto">
          <a:xfrm rot="5400000">
            <a:off x="87996" y="9498479"/>
            <a:ext cx="1630575" cy="507858"/>
            <a:chOff x="0" y="0"/>
            <a:chExt cx="698472" cy="217546"/>
          </a:xfrm>
        </p:grpSpPr>
        <p:sp>
          <p:nvSpPr>
            <p:cNvPr id="15" name="Freeform 15"/>
            <p:cNvSpPr/>
            <p:nvPr/>
          </p:nvSpPr>
          <p:spPr bwMode="auto">
            <a:xfrm>
              <a:off x="0" y="0"/>
              <a:ext cx="698472" cy="217546"/>
            </a:xfrm>
            <a:custGeom>
              <a:avLst/>
              <a:gdLst/>
              <a:ahLst/>
              <a:cxnLst/>
              <a:rect l="l" t="t" r="r" b="b"/>
              <a:pathLst>
                <a:path w="698472" h="217546" extrusionOk="0">
                  <a:moveTo>
                    <a:pt x="0" y="0"/>
                  </a:moveTo>
                  <a:lnTo>
                    <a:pt x="698472" y="0"/>
                  </a:lnTo>
                  <a:lnTo>
                    <a:pt x="698472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sp>
        <p:nvSpPr>
          <p:cNvPr id="52015331" name="AutoShape 16"/>
          <p:cNvSpPr/>
          <p:nvPr/>
        </p:nvSpPr>
        <p:spPr bwMode="auto">
          <a:xfrm flipH="1">
            <a:off x="648932" y="10620244"/>
            <a:ext cx="508280" cy="0"/>
          </a:xfrm>
          <a:prstGeom prst="line">
            <a:avLst/>
          </a:prstGeom>
          <a:ln w="2857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859955912" name="Group 17"/>
          <p:cNvGrpSpPr/>
          <p:nvPr/>
        </p:nvGrpSpPr>
        <p:grpSpPr bwMode="auto">
          <a:xfrm>
            <a:off x="1313099" y="12342899"/>
            <a:ext cx="18781745" cy="1850342"/>
            <a:chOff x="0" y="0"/>
            <a:chExt cx="6113298" cy="602270"/>
          </a:xfrm>
        </p:grpSpPr>
        <p:sp>
          <p:nvSpPr>
            <p:cNvPr id="18" name="Freeform 18"/>
            <p:cNvSpPr/>
            <p:nvPr/>
          </p:nvSpPr>
          <p:spPr bwMode="auto">
            <a:xfrm>
              <a:off x="0" y="0"/>
              <a:ext cx="6113298" cy="602270"/>
            </a:xfrm>
            <a:custGeom>
              <a:avLst/>
              <a:gdLst/>
              <a:ahLst/>
              <a:cxnLst/>
              <a:rect l="l" t="t" r="r" b="b"/>
              <a:pathLst>
                <a:path w="6113298" h="602270" extrusionOk="0">
                  <a:moveTo>
                    <a:pt x="0" y="0"/>
                  </a:moveTo>
                  <a:lnTo>
                    <a:pt x="6113298" y="0"/>
                  </a:lnTo>
                  <a:lnTo>
                    <a:pt x="6113298" y="602270"/>
                  </a:lnTo>
                  <a:lnTo>
                    <a:pt x="0" y="602270"/>
                  </a:lnTo>
                  <a:close/>
                </a:path>
              </a:pathLst>
            </a:custGeom>
            <a:solidFill>
              <a:srgbClr val="C61E1E"/>
            </a:solidFill>
          </p:spPr>
        </p:sp>
      </p:grpSp>
      <p:grpSp>
        <p:nvGrpSpPr>
          <p:cNvPr id="682004957" name="Group 19"/>
          <p:cNvGrpSpPr/>
          <p:nvPr/>
        </p:nvGrpSpPr>
        <p:grpSpPr bwMode="auto">
          <a:xfrm>
            <a:off x="1313099" y="8915275"/>
            <a:ext cx="6072666" cy="3325400"/>
            <a:chOff x="0" y="0"/>
            <a:chExt cx="9901012" cy="5421807"/>
          </a:xfrm>
        </p:grpSpPr>
        <p:sp>
          <p:nvSpPr>
            <p:cNvPr id="20" name="Freeform 20"/>
            <p:cNvSpPr/>
            <p:nvPr/>
          </p:nvSpPr>
          <p:spPr bwMode="auto">
            <a:xfrm>
              <a:off x="0" y="0"/>
              <a:ext cx="9901011" cy="5421807"/>
            </a:xfrm>
            <a:custGeom>
              <a:avLst/>
              <a:gdLst/>
              <a:ahLst/>
              <a:cxnLst/>
              <a:rect l="l" t="t" r="r" b="b"/>
              <a:pathLst>
                <a:path w="9901011" h="5421807" extrusionOk="0">
                  <a:moveTo>
                    <a:pt x="0" y="0"/>
                  </a:moveTo>
                  <a:lnTo>
                    <a:pt x="9901011" y="0"/>
                  </a:lnTo>
                  <a:lnTo>
                    <a:pt x="9901011" y="5421807"/>
                  </a:lnTo>
                  <a:lnTo>
                    <a:pt x="0" y="5421807"/>
                  </a:lnTo>
                  <a:close/>
                </a:path>
              </a:pathLst>
            </a:custGeom>
            <a:solidFill>
              <a:srgbClr val="E83B3B"/>
            </a:solidFill>
          </p:spPr>
        </p:sp>
      </p:grpSp>
      <p:grpSp>
        <p:nvGrpSpPr>
          <p:cNvPr id="1677229905" name="Group 21"/>
          <p:cNvGrpSpPr/>
          <p:nvPr/>
        </p:nvGrpSpPr>
        <p:grpSpPr bwMode="auto">
          <a:xfrm>
            <a:off x="7553713" y="8957544"/>
            <a:ext cx="6373392" cy="3325400"/>
            <a:chOff x="0" y="0"/>
            <a:chExt cx="10391321" cy="5421807"/>
          </a:xfrm>
        </p:grpSpPr>
        <p:sp>
          <p:nvSpPr>
            <p:cNvPr id="22" name="Freeform 22"/>
            <p:cNvSpPr/>
            <p:nvPr/>
          </p:nvSpPr>
          <p:spPr bwMode="auto">
            <a:xfrm>
              <a:off x="0" y="0"/>
              <a:ext cx="10391322" cy="5421807"/>
            </a:xfrm>
            <a:custGeom>
              <a:avLst/>
              <a:gdLst/>
              <a:ahLst/>
              <a:cxnLst/>
              <a:rect l="l" t="t" r="r" b="b"/>
              <a:pathLst>
                <a:path w="10391322" h="5421807" extrusionOk="0">
                  <a:moveTo>
                    <a:pt x="0" y="0"/>
                  </a:moveTo>
                  <a:lnTo>
                    <a:pt x="10391322" y="0"/>
                  </a:lnTo>
                  <a:lnTo>
                    <a:pt x="10391322" y="5421807"/>
                  </a:lnTo>
                  <a:lnTo>
                    <a:pt x="0" y="5421807"/>
                  </a:lnTo>
                  <a:close/>
                </a:path>
              </a:pathLst>
            </a:custGeom>
            <a:solidFill>
              <a:srgbClr val="E83B3B"/>
            </a:solidFill>
          </p:spPr>
        </p:sp>
      </p:grpSp>
      <p:grpSp>
        <p:nvGrpSpPr>
          <p:cNvPr id="568503505" name="Group 23"/>
          <p:cNvGrpSpPr/>
          <p:nvPr/>
        </p:nvGrpSpPr>
        <p:grpSpPr bwMode="auto">
          <a:xfrm>
            <a:off x="14063665" y="8915275"/>
            <a:ext cx="6031179" cy="3325400"/>
            <a:chOff x="0" y="0"/>
            <a:chExt cx="9833369" cy="5421807"/>
          </a:xfrm>
        </p:grpSpPr>
        <p:sp>
          <p:nvSpPr>
            <p:cNvPr id="24" name="Freeform 24"/>
            <p:cNvSpPr/>
            <p:nvPr/>
          </p:nvSpPr>
          <p:spPr bwMode="auto">
            <a:xfrm>
              <a:off x="0" y="0"/>
              <a:ext cx="9833369" cy="5421807"/>
            </a:xfrm>
            <a:custGeom>
              <a:avLst/>
              <a:gdLst/>
              <a:ahLst/>
              <a:cxnLst/>
              <a:rect l="l" t="t" r="r" b="b"/>
              <a:pathLst>
                <a:path w="9833369" h="5421807" extrusionOk="0">
                  <a:moveTo>
                    <a:pt x="0" y="0"/>
                  </a:moveTo>
                  <a:lnTo>
                    <a:pt x="9833369" y="0"/>
                  </a:lnTo>
                  <a:lnTo>
                    <a:pt x="9833369" y="5421807"/>
                  </a:lnTo>
                  <a:lnTo>
                    <a:pt x="0" y="5421807"/>
                  </a:lnTo>
                  <a:close/>
                </a:path>
              </a:pathLst>
            </a:custGeom>
            <a:solidFill>
              <a:srgbClr val="E83B3B"/>
            </a:solidFill>
          </p:spPr>
        </p:sp>
      </p:grpSp>
      <p:sp>
        <p:nvSpPr>
          <p:cNvPr id="1167524402" name="Freeform 25"/>
          <p:cNvSpPr/>
          <p:nvPr/>
        </p:nvSpPr>
        <p:spPr bwMode="auto">
          <a:xfrm>
            <a:off x="1313099" y="5293012"/>
            <a:ext cx="6072666" cy="3505637"/>
          </a:xfrm>
          <a:custGeom>
            <a:avLst/>
            <a:gdLst/>
            <a:ahLst/>
            <a:cxnLst/>
            <a:rect l="l" t="t" r="r" b="b"/>
            <a:pathLst>
              <a:path w="6072666" h="3505637" extrusionOk="0">
                <a:moveTo>
                  <a:pt x="0" y="0"/>
                </a:moveTo>
                <a:lnTo>
                  <a:pt x="6072666" y="0"/>
                </a:lnTo>
                <a:lnTo>
                  <a:pt x="6072666" y="3505638"/>
                </a:lnTo>
                <a:lnTo>
                  <a:pt x="0" y="3505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501" t="-24902" r="-10504" b="-47175"/>
            </a:stretch>
          </a:blipFill>
        </p:spPr>
      </p:sp>
      <p:sp>
        <p:nvSpPr>
          <p:cNvPr id="923908191" name="Freeform 26"/>
          <p:cNvSpPr/>
          <p:nvPr/>
        </p:nvSpPr>
        <p:spPr bwMode="auto">
          <a:xfrm>
            <a:off x="7553713" y="5325213"/>
            <a:ext cx="6347500" cy="3473436"/>
          </a:xfrm>
          <a:custGeom>
            <a:avLst/>
            <a:gdLst/>
            <a:ahLst/>
            <a:cxnLst/>
            <a:rect l="l" t="t" r="r" b="b"/>
            <a:pathLst>
              <a:path w="6347500" h="3473436" extrusionOk="0">
                <a:moveTo>
                  <a:pt x="0" y="0"/>
                </a:moveTo>
                <a:lnTo>
                  <a:pt x="6347500" y="0"/>
                </a:lnTo>
                <a:lnTo>
                  <a:pt x="6347500" y="3473437"/>
                </a:lnTo>
                <a:lnTo>
                  <a:pt x="0" y="34734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992" t="-27110" b="-50956"/>
            </a:stretch>
          </a:blipFill>
        </p:spPr>
      </p:sp>
      <p:sp>
        <p:nvSpPr>
          <p:cNvPr id="588453933" name="Freeform 27"/>
          <p:cNvSpPr/>
          <p:nvPr/>
        </p:nvSpPr>
        <p:spPr bwMode="auto">
          <a:xfrm>
            <a:off x="14067265" y="5292813"/>
            <a:ext cx="6027579" cy="3473436"/>
          </a:xfrm>
          <a:custGeom>
            <a:avLst/>
            <a:gdLst/>
            <a:ahLst/>
            <a:cxnLst/>
            <a:rect l="l" t="t" r="r" b="b"/>
            <a:pathLst>
              <a:path w="6027579" h="3473436" extrusionOk="0">
                <a:moveTo>
                  <a:pt x="0" y="0"/>
                </a:moveTo>
                <a:lnTo>
                  <a:pt x="6027578" y="0"/>
                </a:lnTo>
                <a:lnTo>
                  <a:pt x="6027578" y="3473437"/>
                </a:lnTo>
                <a:lnTo>
                  <a:pt x="0" y="3473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700" t="-30625" r="-26202" b="-57982"/>
            </a:stretch>
          </a:blipFill>
        </p:spPr>
      </p:sp>
      <p:sp>
        <p:nvSpPr>
          <p:cNvPr id="928969721" name="TextBox 28"/>
          <p:cNvSpPr txBox="1"/>
          <p:nvPr/>
        </p:nvSpPr>
        <p:spPr bwMode="auto">
          <a:xfrm>
            <a:off x="1661986" y="2825880"/>
            <a:ext cx="5998074" cy="47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5"/>
              </a:lnSpc>
              <a:defRPr/>
            </a:pPr>
            <a:r>
              <a:rPr lang="en-US" sz="28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 LA RELATION CLIENT</a:t>
            </a:r>
            <a:endParaRPr/>
          </a:p>
        </p:txBody>
      </p:sp>
      <p:sp>
        <p:nvSpPr>
          <p:cNvPr id="869531638" name="TextBox 29"/>
          <p:cNvSpPr txBox="1"/>
          <p:nvPr/>
        </p:nvSpPr>
        <p:spPr bwMode="auto">
          <a:xfrm>
            <a:off x="6187505" y="14378080"/>
            <a:ext cx="8552727" cy="332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1"/>
              </a:lnSpc>
              <a:defRPr/>
            </a:pPr>
            <a:r>
              <a:rPr lang="en-US" sz="210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Après la 3ème </a:t>
            </a:r>
            <a:endParaRPr/>
          </a:p>
        </p:txBody>
      </p:sp>
      <p:sp>
        <p:nvSpPr>
          <p:cNvPr id="547735394" name="TextBox 30"/>
          <p:cNvSpPr txBox="1"/>
          <p:nvPr/>
        </p:nvSpPr>
        <p:spPr bwMode="auto">
          <a:xfrm rot="-5400000">
            <a:off x="284880" y="13099148"/>
            <a:ext cx="1241944" cy="350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1"/>
              </a:lnSpc>
              <a:defRPr/>
            </a:pPr>
            <a:r>
              <a:rPr lang="en-US" sz="2200" spc="4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2nde </a:t>
            </a:r>
            <a:endParaRPr/>
          </a:p>
        </p:txBody>
      </p:sp>
      <p:sp>
        <p:nvSpPr>
          <p:cNvPr id="1618532761" name="TextBox 31"/>
          <p:cNvSpPr txBox="1"/>
          <p:nvPr/>
        </p:nvSpPr>
        <p:spPr bwMode="auto">
          <a:xfrm rot="-5400000">
            <a:off x="384067" y="11363881"/>
            <a:ext cx="1019383" cy="35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  <a:defRPr/>
            </a:pPr>
            <a:r>
              <a:rPr lang="en-US" sz="2200" spc="4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1ère</a:t>
            </a:r>
            <a:endParaRPr/>
          </a:p>
        </p:txBody>
      </p:sp>
      <p:sp>
        <p:nvSpPr>
          <p:cNvPr id="713434208" name="TextBox 32"/>
          <p:cNvSpPr txBox="1"/>
          <p:nvPr/>
        </p:nvSpPr>
        <p:spPr bwMode="auto">
          <a:xfrm rot="-5400000">
            <a:off x="538467" y="9577221"/>
            <a:ext cx="710584" cy="35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  <a:defRPr/>
            </a:pPr>
            <a:r>
              <a:rPr lang="en-US" sz="2200" spc="4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Tale</a:t>
            </a:r>
            <a:endParaRPr/>
          </a:p>
        </p:txBody>
      </p:sp>
      <p:sp>
        <p:nvSpPr>
          <p:cNvPr id="787667990" name="TextBox 33"/>
          <p:cNvSpPr txBox="1"/>
          <p:nvPr/>
        </p:nvSpPr>
        <p:spPr bwMode="auto">
          <a:xfrm>
            <a:off x="2885263" y="12936125"/>
            <a:ext cx="14955144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defRPr/>
            </a:pPr>
            <a:r>
              <a:rPr lang="en-US" sz="31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MÉTIERS DE LA RELATION CLIENT</a:t>
            </a:r>
            <a:endParaRPr/>
          </a:p>
        </p:txBody>
      </p:sp>
      <p:sp>
        <p:nvSpPr>
          <p:cNvPr id="1900628232" name="TextBox 34"/>
          <p:cNvSpPr txBox="1"/>
          <p:nvPr/>
        </p:nvSpPr>
        <p:spPr bwMode="auto">
          <a:xfrm>
            <a:off x="1313099" y="9170233"/>
            <a:ext cx="6072666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defRPr/>
            </a:pPr>
            <a:r>
              <a:rPr lang="en-US" sz="2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Métiers du commerce et de la vente</a:t>
            </a:r>
            <a:endParaRPr/>
          </a:p>
          <a:p>
            <a:pPr algn="ctr">
              <a:lnSpc>
                <a:spcPts val="3359"/>
              </a:lnSpc>
              <a:defRPr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Option A : </a:t>
            </a:r>
            <a:r>
              <a:rPr lang="en-US" sz="2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Animation et gestion de l'espace commercial</a:t>
            </a:r>
            <a:endParaRPr/>
          </a:p>
        </p:txBody>
      </p:sp>
      <p:sp>
        <p:nvSpPr>
          <p:cNvPr id="531992075" name="TextBox 35"/>
          <p:cNvSpPr txBox="1"/>
          <p:nvPr/>
        </p:nvSpPr>
        <p:spPr bwMode="auto">
          <a:xfrm>
            <a:off x="7660060" y="9170233"/>
            <a:ext cx="6241152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defRPr/>
            </a:pPr>
            <a:r>
              <a:rPr lang="en-US" sz="2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Métiers du commerce et de la vente </a:t>
            </a:r>
            <a:endParaRPr/>
          </a:p>
          <a:p>
            <a:pPr algn="ctr">
              <a:lnSpc>
                <a:spcPts val="3359"/>
              </a:lnSpc>
              <a:defRPr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Option B : </a:t>
            </a:r>
            <a:r>
              <a:rPr lang="en-US" sz="2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Prospection clientèle et</a:t>
            </a:r>
            <a:endParaRPr/>
          </a:p>
          <a:p>
            <a:pPr algn="ctr">
              <a:lnSpc>
                <a:spcPts val="3359"/>
              </a:lnSpc>
              <a:defRPr/>
            </a:pPr>
            <a:r>
              <a:rPr lang="en-US" sz="2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valorisation de l'offre commerciale</a:t>
            </a:r>
            <a:endParaRPr/>
          </a:p>
        </p:txBody>
      </p:sp>
      <p:sp>
        <p:nvSpPr>
          <p:cNvPr id="1712604034" name="TextBox 36"/>
          <p:cNvSpPr txBox="1"/>
          <p:nvPr/>
        </p:nvSpPr>
        <p:spPr bwMode="auto">
          <a:xfrm>
            <a:off x="15475711" y="9359016"/>
            <a:ext cx="3207087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defRPr/>
            </a:pPr>
            <a:r>
              <a:rPr lang="en-US" sz="2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Métiers de l'accueil </a:t>
            </a:r>
            <a:endParaRPr/>
          </a:p>
        </p:txBody>
      </p:sp>
      <p:sp>
        <p:nvSpPr>
          <p:cNvPr id="1904896118" name="TextBox 37"/>
          <p:cNvSpPr txBox="1"/>
          <p:nvPr/>
        </p:nvSpPr>
        <p:spPr bwMode="auto">
          <a:xfrm>
            <a:off x="1313099" y="10764876"/>
            <a:ext cx="6072666" cy="116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144"/>
              </a:lnSpc>
              <a:buFont typeface="Arial"/>
              <a:buChar char="•"/>
              <a:defRPr/>
            </a:pPr>
            <a:r>
              <a:rPr lang="en-US" sz="2400" b="1" spc="4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Commerçant(e) en alimentation</a:t>
            </a:r>
            <a:endParaRPr/>
          </a:p>
          <a:p>
            <a:pPr marL="518160" lvl="1" indent="-259080" algn="l">
              <a:lnSpc>
                <a:spcPts val="3144"/>
              </a:lnSpc>
              <a:buFont typeface="Arial"/>
              <a:buChar char="•"/>
              <a:defRPr/>
            </a:pPr>
            <a:r>
              <a:rPr lang="en-US" sz="2400" b="1" spc="4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Télévendeur(euse)</a:t>
            </a:r>
            <a:endParaRPr/>
          </a:p>
          <a:p>
            <a:pPr marL="518160" lvl="1" indent="-259080" algn="l">
              <a:lnSpc>
                <a:spcPts val="3144"/>
              </a:lnSpc>
              <a:buFont typeface="Arial"/>
              <a:buChar char="•"/>
              <a:defRPr/>
            </a:pPr>
            <a:r>
              <a:rPr lang="en-US" sz="2400" b="1" spc="4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Vendeur(se) en magasin</a:t>
            </a:r>
            <a:endParaRPr/>
          </a:p>
        </p:txBody>
      </p:sp>
      <p:sp>
        <p:nvSpPr>
          <p:cNvPr id="73979754" name="TextBox 38"/>
          <p:cNvSpPr txBox="1"/>
          <p:nvPr/>
        </p:nvSpPr>
        <p:spPr bwMode="auto">
          <a:xfrm>
            <a:off x="7553712" y="10850916"/>
            <a:ext cx="6373847" cy="1197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l">
              <a:lnSpc>
                <a:spcPts val="3143"/>
              </a:lnSpc>
              <a:buFont typeface="Arial"/>
              <a:buChar char="•"/>
              <a:defRPr/>
            </a:pPr>
            <a:r>
              <a:rPr lang="en-US" sz="2400" b="1" spc="4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Attaché(e) commercial(e)</a:t>
            </a:r>
            <a:endParaRPr/>
          </a:p>
          <a:p>
            <a:pPr marL="518158" lvl="1" indent="-259079" algn="l">
              <a:lnSpc>
                <a:spcPts val="3143"/>
              </a:lnSpc>
              <a:buFont typeface="Arial"/>
              <a:buChar char="•"/>
              <a:defRPr/>
            </a:pPr>
            <a:r>
              <a:rPr lang="en-US" sz="2400" b="1" spc="4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Chargé(e) de clientèle</a:t>
            </a:r>
            <a:endParaRPr lang="en-US" sz="2400" b="1" spc="46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  <a:p>
            <a:pPr marL="518157" lvl="1" indent="-259078" algn="l">
              <a:lnSpc>
                <a:spcPts val="3142"/>
              </a:lnSpc>
              <a:buFont typeface="Arial"/>
              <a:buChar char="•"/>
              <a:defRPr/>
            </a:pPr>
            <a:r>
              <a:rPr lang="en-US" sz="2400" b="1" spc="46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Commercial(e) intinérant(e)</a:t>
            </a:r>
            <a:endParaRPr/>
          </a:p>
        </p:txBody>
      </p:sp>
      <p:sp>
        <p:nvSpPr>
          <p:cNvPr id="662729817" name="TextBox 39"/>
          <p:cNvSpPr txBox="1"/>
          <p:nvPr/>
        </p:nvSpPr>
        <p:spPr bwMode="auto">
          <a:xfrm>
            <a:off x="14096748" y="10364856"/>
            <a:ext cx="5775252" cy="1557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144"/>
              </a:lnSpc>
              <a:buFont typeface="Arial"/>
              <a:buChar char="•"/>
              <a:defRPr/>
            </a:pPr>
            <a:r>
              <a:rPr lang="en-US" sz="2400" b="1" spc="4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Conseiller(ère) relation client      à distance</a:t>
            </a:r>
            <a:endParaRPr/>
          </a:p>
          <a:p>
            <a:pPr marL="518160" lvl="1" indent="-259080" algn="l">
              <a:lnSpc>
                <a:spcPts val="3144"/>
              </a:lnSpc>
              <a:buFont typeface="Arial"/>
              <a:buChar char="•"/>
              <a:defRPr/>
            </a:pPr>
            <a:r>
              <a:rPr lang="en-US" sz="2400" b="1" spc="4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Hôte(sse) d'accueil</a:t>
            </a:r>
            <a:endParaRPr/>
          </a:p>
          <a:p>
            <a:pPr marL="518160" lvl="1" indent="-259080" algn="l">
              <a:lnSpc>
                <a:spcPts val="3144"/>
              </a:lnSpc>
              <a:buFont typeface="Arial"/>
              <a:buChar char="•"/>
              <a:defRPr/>
            </a:pPr>
            <a:r>
              <a:rPr lang="en-US" sz="2400" b="1" spc="4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Réceptionniste</a:t>
            </a:r>
            <a:endParaRPr/>
          </a:p>
        </p:txBody>
      </p:sp>
      <p:grpSp>
        <p:nvGrpSpPr>
          <p:cNvPr id="1673592502" name="Group 40"/>
          <p:cNvGrpSpPr/>
          <p:nvPr/>
        </p:nvGrpSpPr>
        <p:grpSpPr bwMode="auto">
          <a:xfrm>
            <a:off x="12255717" y="389840"/>
            <a:ext cx="5313101" cy="4335507"/>
            <a:chOff x="0" y="0"/>
            <a:chExt cx="5313101" cy="4335507"/>
          </a:xfrm>
        </p:grpSpPr>
        <p:sp>
          <p:nvSpPr>
            <p:cNvPr id="41" name="Freeform 41"/>
            <p:cNvSpPr/>
            <p:nvPr/>
          </p:nvSpPr>
          <p:spPr bwMode="auto">
            <a:xfrm>
              <a:off x="0" y="0"/>
              <a:ext cx="5313101" cy="4335507"/>
            </a:xfrm>
            <a:custGeom>
              <a:avLst/>
              <a:gdLst/>
              <a:ahLst/>
              <a:cxnLst/>
              <a:rect l="l" t="t" r="r" b="b"/>
              <a:pathLst>
                <a:path w="812800" h="635579" extrusionOk="0">
                  <a:moveTo>
                    <a:pt x="812800" y="317789"/>
                  </a:moveTo>
                  <a:lnTo>
                    <a:pt x="609600" y="635579"/>
                  </a:lnTo>
                  <a:lnTo>
                    <a:pt x="203200" y="635579"/>
                  </a:lnTo>
                  <a:lnTo>
                    <a:pt x="0" y="317789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17789"/>
                  </a:lnTo>
                  <a:close/>
                </a:path>
              </a:pathLst>
            </a:custGeom>
            <a:solidFill>
              <a:srgbClr val="EF8B8B"/>
            </a:solidFill>
          </p:spPr>
        </p:sp>
        <p:sp>
          <p:nvSpPr>
            <p:cNvPr id="42" name="TextBox 42"/>
            <p:cNvSpPr txBox="1"/>
            <p:nvPr/>
          </p:nvSpPr>
          <p:spPr bwMode="auto">
            <a:xfrm>
              <a:off x="747154" y="-389840"/>
              <a:ext cx="3818791" cy="4725347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3909"/>
                </a:lnSpc>
                <a:defRPr/>
              </a:pPr>
              <a:endParaRPr/>
            </a:p>
          </p:txBody>
        </p:sp>
      </p:grpSp>
      <p:sp>
        <p:nvSpPr>
          <p:cNvPr id="1918673560" name="TextBox 43"/>
          <p:cNvSpPr txBox="1"/>
          <p:nvPr/>
        </p:nvSpPr>
        <p:spPr bwMode="auto">
          <a:xfrm>
            <a:off x="12074017" y="434274"/>
            <a:ext cx="5701336" cy="4266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defRPr/>
            </a:pPr>
            <a:r>
              <a:rPr lang="en-US" sz="200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Connaissance                                                         technique</a:t>
            </a:r>
            <a:r>
              <a:rPr lang="en-US" sz="2000" b="1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des produits</a:t>
            </a:r>
            <a:endParaRPr sz="2000"/>
          </a:p>
          <a:p>
            <a:pPr algn="ctr">
              <a:lnSpc>
                <a:spcPts val="2800"/>
              </a:lnSpc>
              <a:defRPr/>
            </a:pPr>
            <a:endParaRPr lang="en-US" sz="2150" b="1" spc="42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799"/>
              </a:lnSpc>
              <a:defRPr/>
            </a:pPr>
            <a:r>
              <a:rPr lang="en-US" sz="2000" b="1" i="0" u="none" strike="noStrike" cap="none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Compréhension des besoins</a:t>
            </a:r>
            <a:endParaRPr sz="2000"/>
          </a:p>
          <a:p>
            <a:pPr algn="ctr">
              <a:lnSpc>
                <a:spcPts val="2799"/>
              </a:lnSpc>
              <a:spcBef>
                <a:spcPts val="0"/>
              </a:spcBef>
              <a:defRPr/>
            </a:pPr>
            <a:r>
              <a:rPr lang="en-US" sz="2000" b="1" i="0" u="none" strike="noStrike" cap="none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des clients</a:t>
            </a:r>
            <a:endParaRPr sz="2000"/>
          </a:p>
          <a:p>
            <a:pPr algn="ctr">
              <a:lnSpc>
                <a:spcPts val="2799"/>
              </a:lnSpc>
              <a:defRPr/>
            </a:pPr>
            <a:endParaRPr/>
          </a:p>
          <a:p>
            <a:pPr algn="ctr">
              <a:lnSpc>
                <a:spcPts val="2799"/>
              </a:lnSpc>
              <a:defRPr/>
            </a:pPr>
            <a:r>
              <a:rPr lang="en-US" sz="2000" b="1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Activité de conseil pour vendre                        ou fidéliser une clientèle              </a:t>
            </a:r>
            <a:r>
              <a:rPr lang="en-US" sz="2150" b="1" spc="4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                                            </a:t>
            </a:r>
            <a:endParaRPr lang="en-US" sz="2150" b="1" spc="41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799"/>
              </a:lnSpc>
              <a:defRPr/>
            </a:pPr>
            <a:r>
              <a:rPr lang="en-US" sz="2150" b="1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                                                                         </a:t>
            </a:r>
            <a:r>
              <a:rPr lang="en-US" sz="2000" b="1" spc="4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Activité de suivi de la                                            relation-client, de SAV</a:t>
            </a:r>
            <a:endParaRPr sz="2000"/>
          </a:p>
          <a:p>
            <a:pPr algn="ctr">
              <a:lnSpc>
                <a:spcPts val="2800"/>
              </a:lnSpc>
              <a:defRPr/>
            </a:pPr>
            <a:endParaRPr/>
          </a:p>
        </p:txBody>
      </p:sp>
      <p:sp>
        <p:nvSpPr>
          <p:cNvPr id="2055566371" name="Freeform 44"/>
          <p:cNvSpPr/>
          <p:nvPr/>
        </p:nvSpPr>
        <p:spPr bwMode="auto">
          <a:xfrm>
            <a:off x="666932" y="434275"/>
            <a:ext cx="7942489" cy="1734380"/>
          </a:xfrm>
          <a:custGeom>
            <a:avLst/>
            <a:gdLst/>
            <a:ahLst/>
            <a:cxnLst/>
            <a:rect l="l" t="t" r="r" b="b"/>
            <a:pathLst>
              <a:path w="7942489" h="1734380" extrusionOk="0">
                <a:moveTo>
                  <a:pt x="0" y="0"/>
                </a:moveTo>
                <a:lnTo>
                  <a:pt x="7942489" y="0"/>
                </a:lnTo>
                <a:lnTo>
                  <a:pt x="7942489" y="1734380"/>
                </a:lnTo>
                <a:lnTo>
                  <a:pt x="0" y="17343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/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790488284" name="Group 2"/>
          <p:cNvGrpSpPr/>
          <p:nvPr/>
        </p:nvGrpSpPr>
        <p:grpSpPr bwMode="auto">
          <a:xfrm>
            <a:off x="967436" y="14195167"/>
            <a:ext cx="19214164" cy="612114"/>
            <a:chOff x="0" y="0"/>
            <a:chExt cx="19895359" cy="633816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9895359" cy="633816"/>
            </a:xfrm>
            <a:custGeom>
              <a:avLst/>
              <a:gdLst/>
              <a:ahLst/>
              <a:cxnLst/>
              <a:rect l="l" t="t" r="r" b="b"/>
              <a:pathLst>
                <a:path w="19895359" h="633816" extrusionOk="0">
                  <a:moveTo>
                    <a:pt x="0" y="0"/>
                  </a:moveTo>
                  <a:lnTo>
                    <a:pt x="19895359" y="0"/>
                  </a:lnTo>
                  <a:lnTo>
                    <a:pt x="19895359" y="633816"/>
                  </a:lnTo>
                  <a:lnTo>
                    <a:pt x="0" y="63381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401823769" name="Group 4"/>
          <p:cNvGrpSpPr/>
          <p:nvPr/>
        </p:nvGrpSpPr>
        <p:grpSpPr bwMode="auto">
          <a:xfrm rot="5400000">
            <a:off x="349604" y="12936127"/>
            <a:ext cx="1743522" cy="507858"/>
            <a:chOff x="0" y="0"/>
            <a:chExt cx="746854" cy="217546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746854" cy="217546"/>
            </a:xfrm>
            <a:custGeom>
              <a:avLst/>
              <a:gdLst/>
              <a:ahLst/>
              <a:cxnLst/>
              <a:rect l="l" t="t" r="r" b="b"/>
              <a:pathLst>
                <a:path w="746854" h="217546" extrusionOk="0">
                  <a:moveTo>
                    <a:pt x="0" y="0"/>
                  </a:moveTo>
                  <a:lnTo>
                    <a:pt x="746854" y="0"/>
                  </a:lnTo>
                  <a:lnTo>
                    <a:pt x="746854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375705304" name="Group 6"/>
          <p:cNvGrpSpPr/>
          <p:nvPr/>
        </p:nvGrpSpPr>
        <p:grpSpPr bwMode="auto">
          <a:xfrm rot="5400000">
            <a:off x="619809" y="11366045"/>
            <a:ext cx="1203111" cy="507858"/>
            <a:chOff x="0" y="0"/>
            <a:chExt cx="515365" cy="217546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515365" cy="217546"/>
            </a:xfrm>
            <a:custGeom>
              <a:avLst/>
              <a:gdLst/>
              <a:ahLst/>
              <a:cxnLst/>
              <a:rect l="l" t="t" r="r" b="b"/>
              <a:pathLst>
                <a:path w="515365" h="217546" extrusionOk="0">
                  <a:moveTo>
                    <a:pt x="0" y="0"/>
                  </a:moveTo>
                  <a:lnTo>
                    <a:pt x="515365" y="0"/>
                  </a:lnTo>
                  <a:lnTo>
                    <a:pt x="515365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642480763" name="Group 8"/>
          <p:cNvGrpSpPr/>
          <p:nvPr/>
        </p:nvGrpSpPr>
        <p:grpSpPr bwMode="auto">
          <a:xfrm rot="5400000">
            <a:off x="649878" y="10022203"/>
            <a:ext cx="1142975" cy="507858"/>
            <a:chOff x="0" y="0"/>
            <a:chExt cx="489604" cy="217546"/>
          </a:xfrm>
        </p:grpSpPr>
        <p:sp>
          <p:nvSpPr>
            <p:cNvPr id="9" name="Freeform 9"/>
            <p:cNvSpPr/>
            <p:nvPr/>
          </p:nvSpPr>
          <p:spPr bwMode="auto">
            <a:xfrm>
              <a:off x="0" y="0"/>
              <a:ext cx="489604" cy="217546"/>
            </a:xfrm>
            <a:custGeom>
              <a:avLst/>
              <a:gdLst/>
              <a:ahLst/>
              <a:cxnLst/>
              <a:rect l="l" t="t" r="r" b="b"/>
              <a:pathLst>
                <a:path w="489604" h="217546" extrusionOk="0">
                  <a:moveTo>
                    <a:pt x="0" y="0"/>
                  </a:moveTo>
                  <a:lnTo>
                    <a:pt x="489604" y="0"/>
                  </a:lnTo>
                  <a:lnTo>
                    <a:pt x="489604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sp>
        <p:nvSpPr>
          <p:cNvPr id="514955174" name="AutoShape 10"/>
          <p:cNvSpPr/>
          <p:nvPr/>
        </p:nvSpPr>
        <p:spPr bwMode="auto">
          <a:xfrm flipH="1" flipV="1">
            <a:off x="6612527" y="11137195"/>
            <a:ext cx="508196" cy="9286"/>
          </a:xfrm>
          <a:prstGeom prst="line">
            <a:avLst/>
          </a:prstGeom>
          <a:ln w="2857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1986436108" name="Group 11"/>
          <p:cNvGrpSpPr/>
          <p:nvPr/>
        </p:nvGrpSpPr>
        <p:grpSpPr bwMode="auto">
          <a:xfrm>
            <a:off x="1694947" y="12318295"/>
            <a:ext cx="18462581" cy="1743522"/>
            <a:chOff x="0" y="0"/>
            <a:chExt cx="6009413" cy="567501"/>
          </a:xfrm>
        </p:grpSpPr>
        <p:sp>
          <p:nvSpPr>
            <p:cNvPr id="12" name="Freeform 12"/>
            <p:cNvSpPr/>
            <p:nvPr/>
          </p:nvSpPr>
          <p:spPr bwMode="auto">
            <a:xfrm>
              <a:off x="0" y="0"/>
              <a:ext cx="6009413" cy="567501"/>
            </a:xfrm>
            <a:custGeom>
              <a:avLst/>
              <a:gdLst/>
              <a:ahLst/>
              <a:cxnLst/>
              <a:rect l="l" t="t" r="r" b="b"/>
              <a:pathLst>
                <a:path w="6009413" h="567501" extrusionOk="0">
                  <a:moveTo>
                    <a:pt x="0" y="0"/>
                  </a:moveTo>
                  <a:lnTo>
                    <a:pt x="6009413" y="0"/>
                  </a:lnTo>
                  <a:lnTo>
                    <a:pt x="6009413" y="567501"/>
                  </a:lnTo>
                  <a:lnTo>
                    <a:pt x="0" y="567501"/>
                  </a:lnTo>
                  <a:close/>
                </a:path>
              </a:pathLst>
            </a:custGeom>
            <a:solidFill>
              <a:srgbClr val="C61E1E"/>
            </a:solidFill>
          </p:spPr>
        </p:sp>
      </p:grpSp>
      <p:grpSp>
        <p:nvGrpSpPr>
          <p:cNvPr id="408831311" name="Group 13"/>
          <p:cNvGrpSpPr/>
          <p:nvPr/>
        </p:nvGrpSpPr>
        <p:grpSpPr bwMode="auto">
          <a:xfrm>
            <a:off x="1694947" y="9704645"/>
            <a:ext cx="6327196" cy="2510737"/>
            <a:chOff x="0" y="0"/>
            <a:chExt cx="10316002" cy="4093563"/>
          </a:xfrm>
        </p:grpSpPr>
        <p:sp>
          <p:nvSpPr>
            <p:cNvPr id="14" name="Freeform 14"/>
            <p:cNvSpPr/>
            <p:nvPr/>
          </p:nvSpPr>
          <p:spPr bwMode="auto">
            <a:xfrm>
              <a:off x="0" y="0"/>
              <a:ext cx="10316002" cy="4093563"/>
            </a:xfrm>
            <a:custGeom>
              <a:avLst/>
              <a:gdLst/>
              <a:ahLst/>
              <a:cxnLst/>
              <a:rect l="l" t="t" r="r" b="b"/>
              <a:pathLst>
                <a:path w="10316002" h="4093563" extrusionOk="0">
                  <a:moveTo>
                    <a:pt x="0" y="0"/>
                  </a:moveTo>
                  <a:lnTo>
                    <a:pt x="10316002" y="0"/>
                  </a:lnTo>
                  <a:lnTo>
                    <a:pt x="10316002" y="4093563"/>
                  </a:lnTo>
                  <a:lnTo>
                    <a:pt x="0" y="4093563"/>
                  </a:lnTo>
                  <a:close/>
                </a:path>
              </a:pathLst>
            </a:custGeom>
            <a:solidFill>
              <a:srgbClr val="E83B3B"/>
            </a:solidFill>
          </p:spPr>
        </p:sp>
      </p:grpSp>
      <p:grpSp>
        <p:nvGrpSpPr>
          <p:cNvPr id="1269573042" name="Group 15"/>
          <p:cNvGrpSpPr/>
          <p:nvPr/>
        </p:nvGrpSpPr>
        <p:grpSpPr bwMode="auto">
          <a:xfrm>
            <a:off x="8134201" y="9704645"/>
            <a:ext cx="5715247" cy="2515371"/>
            <a:chOff x="0" y="0"/>
            <a:chExt cx="9318267" cy="4101117"/>
          </a:xfrm>
        </p:grpSpPr>
        <p:sp>
          <p:nvSpPr>
            <p:cNvPr id="16" name="Freeform 16"/>
            <p:cNvSpPr/>
            <p:nvPr/>
          </p:nvSpPr>
          <p:spPr bwMode="auto">
            <a:xfrm>
              <a:off x="0" y="0"/>
              <a:ext cx="9318267" cy="4101117"/>
            </a:xfrm>
            <a:custGeom>
              <a:avLst/>
              <a:gdLst/>
              <a:ahLst/>
              <a:cxnLst/>
              <a:rect l="l" t="t" r="r" b="b"/>
              <a:pathLst>
                <a:path w="9318267" h="4101117" extrusionOk="0">
                  <a:moveTo>
                    <a:pt x="0" y="0"/>
                  </a:moveTo>
                  <a:lnTo>
                    <a:pt x="9318267" y="0"/>
                  </a:lnTo>
                  <a:lnTo>
                    <a:pt x="9318267" y="4101117"/>
                  </a:lnTo>
                  <a:lnTo>
                    <a:pt x="0" y="4101117"/>
                  </a:lnTo>
                  <a:close/>
                </a:path>
              </a:pathLst>
            </a:custGeom>
            <a:solidFill>
              <a:srgbClr val="E83B3B"/>
            </a:solidFill>
          </p:spPr>
        </p:sp>
      </p:grpSp>
      <p:grpSp>
        <p:nvGrpSpPr>
          <p:cNvPr id="1261207707" name="Group 17"/>
          <p:cNvGrpSpPr/>
          <p:nvPr/>
        </p:nvGrpSpPr>
        <p:grpSpPr bwMode="auto">
          <a:xfrm>
            <a:off x="14068523" y="9706160"/>
            <a:ext cx="6089004" cy="2515371"/>
            <a:chOff x="0" y="0"/>
            <a:chExt cx="9927649" cy="4101117"/>
          </a:xfrm>
        </p:grpSpPr>
        <p:sp>
          <p:nvSpPr>
            <p:cNvPr id="18" name="Freeform 18"/>
            <p:cNvSpPr/>
            <p:nvPr/>
          </p:nvSpPr>
          <p:spPr bwMode="auto">
            <a:xfrm>
              <a:off x="0" y="0"/>
              <a:ext cx="9927649" cy="4101117"/>
            </a:xfrm>
            <a:custGeom>
              <a:avLst/>
              <a:gdLst/>
              <a:ahLst/>
              <a:cxnLst/>
              <a:rect l="l" t="t" r="r" b="b"/>
              <a:pathLst>
                <a:path w="9927649" h="4101117" extrusionOk="0">
                  <a:moveTo>
                    <a:pt x="0" y="0"/>
                  </a:moveTo>
                  <a:lnTo>
                    <a:pt x="9927649" y="0"/>
                  </a:lnTo>
                  <a:lnTo>
                    <a:pt x="9927649" y="4101117"/>
                  </a:lnTo>
                  <a:lnTo>
                    <a:pt x="0" y="4101117"/>
                  </a:lnTo>
                  <a:close/>
                </a:path>
              </a:pathLst>
            </a:custGeom>
            <a:solidFill>
              <a:srgbClr val="E83B3B"/>
            </a:solidFill>
          </p:spPr>
        </p:sp>
      </p:grpSp>
      <p:grpSp>
        <p:nvGrpSpPr>
          <p:cNvPr id="2021792983" name="Group 19"/>
          <p:cNvGrpSpPr/>
          <p:nvPr/>
        </p:nvGrpSpPr>
        <p:grpSpPr bwMode="auto">
          <a:xfrm>
            <a:off x="1381747" y="2058889"/>
            <a:ext cx="7931245" cy="3046689"/>
            <a:chOff x="0" y="0"/>
            <a:chExt cx="2790951" cy="1072109"/>
          </a:xfrm>
        </p:grpSpPr>
        <p:sp>
          <p:nvSpPr>
            <p:cNvPr id="20" name="Freeform 20"/>
            <p:cNvSpPr/>
            <p:nvPr/>
          </p:nvSpPr>
          <p:spPr bwMode="auto">
            <a:xfrm>
              <a:off x="31750" y="31750"/>
              <a:ext cx="2727451" cy="1008609"/>
            </a:xfrm>
            <a:custGeom>
              <a:avLst/>
              <a:gdLst/>
              <a:ahLst/>
              <a:cxnLst/>
              <a:rect l="l" t="t" r="r" b="b"/>
              <a:pathLst>
                <a:path w="2727451" h="1008609" extrusionOk="0">
                  <a:moveTo>
                    <a:pt x="2634741" y="1008609"/>
                  </a:moveTo>
                  <a:lnTo>
                    <a:pt x="92710" y="1008609"/>
                  </a:lnTo>
                  <a:cubicBezTo>
                    <a:pt x="41910" y="1008609"/>
                    <a:pt x="0" y="966699"/>
                    <a:pt x="0" y="91589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633471" y="0"/>
                  </a:lnTo>
                  <a:cubicBezTo>
                    <a:pt x="2684271" y="0"/>
                    <a:pt x="2726181" y="41910"/>
                    <a:pt x="2726181" y="92710"/>
                  </a:cubicBezTo>
                  <a:lnTo>
                    <a:pt x="2726181" y="914629"/>
                  </a:lnTo>
                  <a:cubicBezTo>
                    <a:pt x="2727451" y="966699"/>
                    <a:pt x="2685541" y="1008609"/>
                    <a:pt x="2634741" y="1008609"/>
                  </a:cubicBezTo>
                  <a:close/>
                </a:path>
              </a:pathLst>
            </a:custGeom>
            <a:solidFill>
              <a:srgbClr val="E83B3B"/>
            </a:solidFill>
          </p:spPr>
        </p:sp>
        <p:sp>
          <p:nvSpPr>
            <p:cNvPr id="21" name="Freeform 21"/>
            <p:cNvSpPr/>
            <p:nvPr/>
          </p:nvSpPr>
          <p:spPr bwMode="auto">
            <a:xfrm>
              <a:off x="0" y="0"/>
              <a:ext cx="2790951" cy="1072109"/>
            </a:xfrm>
            <a:custGeom>
              <a:avLst/>
              <a:gdLst/>
              <a:ahLst/>
              <a:cxnLst/>
              <a:rect l="l" t="t" r="r" b="b"/>
              <a:pathLst>
                <a:path w="2790951" h="1072109" extrusionOk="0">
                  <a:moveTo>
                    <a:pt x="2666491" y="59690"/>
                  </a:moveTo>
                  <a:cubicBezTo>
                    <a:pt x="2702051" y="59690"/>
                    <a:pt x="2731261" y="88900"/>
                    <a:pt x="2731261" y="124460"/>
                  </a:cubicBezTo>
                  <a:lnTo>
                    <a:pt x="2731261" y="947649"/>
                  </a:lnTo>
                  <a:cubicBezTo>
                    <a:pt x="2731261" y="983209"/>
                    <a:pt x="2702051" y="1012419"/>
                    <a:pt x="2666491" y="1012419"/>
                  </a:cubicBezTo>
                  <a:lnTo>
                    <a:pt x="124460" y="1012419"/>
                  </a:lnTo>
                  <a:cubicBezTo>
                    <a:pt x="88900" y="1012419"/>
                    <a:pt x="59690" y="983209"/>
                    <a:pt x="59690" y="94764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666491" y="59690"/>
                  </a:lnTo>
                  <a:moveTo>
                    <a:pt x="2666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47649"/>
                  </a:lnTo>
                  <a:cubicBezTo>
                    <a:pt x="0" y="1016229"/>
                    <a:pt x="55880" y="1072109"/>
                    <a:pt x="124460" y="1072109"/>
                  </a:cubicBezTo>
                  <a:lnTo>
                    <a:pt x="2666491" y="1072109"/>
                  </a:lnTo>
                  <a:cubicBezTo>
                    <a:pt x="2735071" y="1072109"/>
                    <a:pt x="2790951" y="1016229"/>
                    <a:pt x="2790951" y="947649"/>
                  </a:cubicBezTo>
                  <a:lnTo>
                    <a:pt x="2790951" y="124460"/>
                  </a:lnTo>
                  <a:cubicBezTo>
                    <a:pt x="2790951" y="55880"/>
                    <a:pt x="2735071" y="0"/>
                    <a:pt x="2666491" y="0"/>
                  </a:cubicBezTo>
                  <a:close/>
                </a:path>
              </a:pathLst>
            </a:custGeom>
            <a:solidFill>
              <a:srgbClr val="EF8B8B"/>
            </a:solidFill>
          </p:spPr>
        </p:sp>
      </p:grpSp>
      <p:grpSp>
        <p:nvGrpSpPr>
          <p:cNvPr id="46499939" name="Group 22"/>
          <p:cNvGrpSpPr/>
          <p:nvPr/>
        </p:nvGrpSpPr>
        <p:grpSpPr bwMode="auto">
          <a:xfrm>
            <a:off x="18650920" y="1695870"/>
            <a:ext cx="1626041" cy="47625"/>
            <a:chOff x="0" y="0"/>
            <a:chExt cx="291368" cy="8534"/>
          </a:xfrm>
        </p:grpSpPr>
        <p:sp>
          <p:nvSpPr>
            <p:cNvPr id="23" name="Freeform 23"/>
            <p:cNvSpPr/>
            <p:nvPr/>
          </p:nvSpPr>
          <p:spPr bwMode="auto">
            <a:xfrm>
              <a:off x="0" y="0"/>
              <a:ext cx="291368" cy="8534"/>
            </a:xfrm>
            <a:custGeom>
              <a:avLst/>
              <a:gdLst/>
              <a:ahLst/>
              <a:cxnLst/>
              <a:rect l="l" t="t" r="r" b="b"/>
              <a:pathLst>
                <a:path w="291368" h="8534" extrusionOk="0">
                  <a:moveTo>
                    <a:pt x="0" y="0"/>
                  </a:moveTo>
                  <a:lnTo>
                    <a:pt x="291368" y="0"/>
                  </a:lnTo>
                  <a:lnTo>
                    <a:pt x="291368" y="8534"/>
                  </a:lnTo>
                  <a:lnTo>
                    <a:pt x="0" y="85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 bwMode="auto">
            <a:xfrm>
              <a:off x="0" y="-57150"/>
              <a:ext cx="291368" cy="6568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9"/>
                </a:lnSpc>
                <a:defRPr/>
              </a:pPr>
              <a:endParaRPr/>
            </a:p>
          </p:txBody>
        </p:sp>
      </p:grpSp>
      <p:sp>
        <p:nvSpPr>
          <p:cNvPr id="1054879527" name="Freeform 25"/>
          <p:cNvSpPr/>
          <p:nvPr/>
        </p:nvSpPr>
        <p:spPr bwMode="auto">
          <a:xfrm>
            <a:off x="1240726" y="316845"/>
            <a:ext cx="7680839" cy="1677244"/>
          </a:xfrm>
          <a:custGeom>
            <a:avLst/>
            <a:gdLst/>
            <a:ahLst/>
            <a:cxnLst/>
            <a:rect l="l" t="t" r="r" b="b"/>
            <a:pathLst>
              <a:path w="7680839" h="1677244" extrusionOk="0">
                <a:moveTo>
                  <a:pt x="0" y="0"/>
                </a:moveTo>
                <a:lnTo>
                  <a:pt x="7680839" y="0"/>
                </a:lnTo>
                <a:lnTo>
                  <a:pt x="7680839" y="1677244"/>
                </a:lnTo>
                <a:lnTo>
                  <a:pt x="0" y="1677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grpSp>
        <p:nvGrpSpPr>
          <p:cNvPr id="2146577738" name="Group 26"/>
          <p:cNvGrpSpPr/>
          <p:nvPr/>
        </p:nvGrpSpPr>
        <p:grpSpPr bwMode="auto">
          <a:xfrm>
            <a:off x="12442173" y="1433116"/>
            <a:ext cx="5240856" cy="3898125"/>
            <a:chOff x="0" y="0"/>
            <a:chExt cx="812800" cy="604557"/>
          </a:xfrm>
        </p:grpSpPr>
        <p:sp>
          <p:nvSpPr>
            <p:cNvPr id="27" name="Freeform 27"/>
            <p:cNvSpPr/>
            <p:nvPr/>
          </p:nvSpPr>
          <p:spPr bwMode="auto">
            <a:xfrm>
              <a:off x="0" y="0"/>
              <a:ext cx="812800" cy="604557"/>
            </a:xfrm>
            <a:custGeom>
              <a:avLst/>
              <a:gdLst/>
              <a:ahLst/>
              <a:cxnLst/>
              <a:rect l="l" t="t" r="r" b="b"/>
              <a:pathLst>
                <a:path w="812800" h="604557" extrusionOk="0">
                  <a:moveTo>
                    <a:pt x="812800" y="302278"/>
                  </a:moveTo>
                  <a:lnTo>
                    <a:pt x="609600" y="604557"/>
                  </a:lnTo>
                  <a:lnTo>
                    <a:pt x="203200" y="604557"/>
                  </a:lnTo>
                  <a:lnTo>
                    <a:pt x="0" y="30227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02278"/>
                  </a:lnTo>
                  <a:close/>
                </a:path>
              </a:pathLst>
            </a:custGeom>
            <a:solidFill>
              <a:srgbClr val="EF8B8B"/>
            </a:solidFill>
          </p:spPr>
        </p:sp>
        <p:sp>
          <p:nvSpPr>
            <p:cNvPr id="28" name="TextBox 28"/>
            <p:cNvSpPr txBox="1"/>
            <p:nvPr/>
          </p:nvSpPr>
          <p:spPr bwMode="auto">
            <a:xfrm>
              <a:off x="114300" y="-47625"/>
              <a:ext cx="584200" cy="65218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9"/>
                </a:lnSpc>
                <a:defRPr/>
              </a:pPr>
              <a:r>
                <a:rPr lang="en-US" sz="23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Réalisation de plans et maquettes numériques</a:t>
              </a:r>
              <a:endParaRPr/>
            </a:p>
            <a:p>
              <a:pPr algn="ctr">
                <a:lnSpc>
                  <a:spcPts val="3209"/>
                </a:lnSpc>
                <a:defRPr/>
              </a:pPr>
              <a:r>
                <a:rPr lang="en-US" sz="23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Métré</a:t>
              </a:r>
              <a:endParaRPr/>
            </a:p>
            <a:p>
              <a:pPr algn="ctr">
                <a:lnSpc>
                  <a:spcPts val="3209"/>
                </a:lnSpc>
                <a:defRPr/>
              </a:pPr>
              <a:r>
                <a:rPr lang="en-US" sz="23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Etude de prix</a:t>
              </a:r>
              <a:endParaRPr/>
            </a:p>
            <a:p>
              <a:pPr algn="ctr">
                <a:lnSpc>
                  <a:spcPts val="3209"/>
                </a:lnSpc>
                <a:defRPr/>
              </a:pPr>
              <a:r>
                <a:rPr lang="en-US" sz="23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Préparation et/ou suivi des travaux</a:t>
              </a:r>
              <a:endParaRPr/>
            </a:p>
          </p:txBody>
        </p:sp>
      </p:grpSp>
      <p:sp>
        <p:nvSpPr>
          <p:cNvPr id="900351119" name="Freeform 29"/>
          <p:cNvSpPr/>
          <p:nvPr/>
        </p:nvSpPr>
        <p:spPr bwMode="auto">
          <a:xfrm>
            <a:off x="14068523" y="5674141"/>
            <a:ext cx="6089004" cy="3898669"/>
          </a:xfrm>
          <a:custGeom>
            <a:avLst/>
            <a:gdLst/>
            <a:ahLst/>
            <a:cxnLst/>
            <a:rect l="l" t="t" r="r" b="b"/>
            <a:pathLst>
              <a:path w="6089004" h="3898669" extrusionOk="0">
                <a:moveTo>
                  <a:pt x="0" y="0"/>
                </a:moveTo>
                <a:lnTo>
                  <a:pt x="6089004" y="0"/>
                </a:lnTo>
                <a:lnTo>
                  <a:pt x="6089004" y="3898669"/>
                </a:lnTo>
                <a:lnTo>
                  <a:pt x="0" y="38986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209" r="-5209"/>
            </a:stretch>
          </a:blipFill>
        </p:spPr>
      </p:sp>
      <p:sp>
        <p:nvSpPr>
          <p:cNvPr id="310832039" name="Freeform 30"/>
          <p:cNvSpPr/>
          <p:nvPr/>
        </p:nvSpPr>
        <p:spPr bwMode="auto">
          <a:xfrm>
            <a:off x="8134201" y="5674141"/>
            <a:ext cx="5715247" cy="3928561"/>
          </a:xfrm>
          <a:custGeom>
            <a:avLst/>
            <a:gdLst/>
            <a:ahLst/>
            <a:cxnLst/>
            <a:rect l="l" t="t" r="r" b="b"/>
            <a:pathLst>
              <a:path w="5715247" h="3928561" extrusionOk="0">
                <a:moveTo>
                  <a:pt x="0" y="0"/>
                </a:moveTo>
                <a:lnTo>
                  <a:pt x="5715247" y="0"/>
                </a:lnTo>
                <a:lnTo>
                  <a:pt x="5715247" y="3928561"/>
                </a:lnTo>
                <a:lnTo>
                  <a:pt x="0" y="39285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563" t="-1675" b="-1674"/>
            </a:stretch>
          </a:blipFill>
        </p:spPr>
      </p:sp>
      <p:sp>
        <p:nvSpPr>
          <p:cNvPr id="24645855" name="Freeform 31"/>
          <p:cNvSpPr/>
          <p:nvPr/>
        </p:nvSpPr>
        <p:spPr bwMode="auto">
          <a:xfrm>
            <a:off x="1694947" y="5674141"/>
            <a:ext cx="6327196" cy="3928561"/>
          </a:xfrm>
          <a:custGeom>
            <a:avLst/>
            <a:gdLst/>
            <a:ahLst/>
            <a:cxnLst/>
            <a:rect l="l" t="t" r="r" b="b"/>
            <a:pathLst>
              <a:path w="6327196" h="3928561" extrusionOk="0">
                <a:moveTo>
                  <a:pt x="0" y="0"/>
                </a:moveTo>
                <a:lnTo>
                  <a:pt x="6327195" y="0"/>
                </a:lnTo>
                <a:lnTo>
                  <a:pt x="6327195" y="3928561"/>
                </a:lnTo>
                <a:lnTo>
                  <a:pt x="0" y="39285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685" b="-3685"/>
            </a:stretch>
          </a:blipFill>
        </p:spPr>
      </p:sp>
      <p:sp>
        <p:nvSpPr>
          <p:cNvPr id="1897772523" name="TextBox 32"/>
          <p:cNvSpPr txBox="1"/>
          <p:nvPr/>
        </p:nvSpPr>
        <p:spPr bwMode="auto">
          <a:xfrm>
            <a:off x="6812274" y="14308163"/>
            <a:ext cx="8552727" cy="377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2"/>
              </a:lnSpc>
              <a:defRPr/>
            </a:pPr>
            <a:r>
              <a:rPr lang="en-US" sz="2300" b="1" spc="45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Après la 3ème </a:t>
            </a:r>
            <a:endParaRPr/>
          </a:p>
        </p:txBody>
      </p:sp>
      <p:sp>
        <p:nvSpPr>
          <p:cNvPr id="676868274" name="TextBox 33"/>
          <p:cNvSpPr txBox="1"/>
          <p:nvPr/>
        </p:nvSpPr>
        <p:spPr bwMode="auto">
          <a:xfrm rot="-5533870">
            <a:off x="614745" y="13018952"/>
            <a:ext cx="1236308" cy="30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7"/>
              </a:lnSpc>
              <a:defRPr/>
            </a:pPr>
            <a:r>
              <a:rPr lang="en-US" sz="1900" spc="37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2nde </a:t>
            </a:r>
            <a:endParaRPr/>
          </a:p>
        </p:txBody>
      </p:sp>
      <p:sp>
        <p:nvSpPr>
          <p:cNvPr id="1294196599" name="TextBox 34"/>
          <p:cNvSpPr txBox="1"/>
          <p:nvPr/>
        </p:nvSpPr>
        <p:spPr bwMode="auto">
          <a:xfrm rot="-5400000">
            <a:off x="699245" y="11458250"/>
            <a:ext cx="1019383" cy="30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7"/>
              </a:lnSpc>
              <a:defRPr/>
            </a:pPr>
            <a:r>
              <a:rPr lang="en-US" sz="1900" spc="37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1ère</a:t>
            </a:r>
            <a:endParaRPr/>
          </a:p>
        </p:txBody>
      </p:sp>
      <p:sp>
        <p:nvSpPr>
          <p:cNvPr id="267795476" name="TextBox 35"/>
          <p:cNvSpPr txBox="1"/>
          <p:nvPr/>
        </p:nvSpPr>
        <p:spPr bwMode="auto">
          <a:xfrm rot="-5400000">
            <a:off x="877616" y="10067763"/>
            <a:ext cx="710584" cy="30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7"/>
              </a:lnSpc>
              <a:defRPr/>
            </a:pPr>
            <a:r>
              <a:rPr lang="en-US" sz="1900" spc="37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Tale</a:t>
            </a:r>
            <a:endParaRPr/>
          </a:p>
        </p:txBody>
      </p:sp>
      <p:sp>
        <p:nvSpPr>
          <p:cNvPr id="1846253575" name="TextBox 36"/>
          <p:cNvSpPr txBox="1"/>
          <p:nvPr/>
        </p:nvSpPr>
        <p:spPr bwMode="auto">
          <a:xfrm>
            <a:off x="6177707" y="12685650"/>
            <a:ext cx="8937622" cy="105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9"/>
              </a:lnSpc>
              <a:defRPr/>
            </a:pPr>
            <a:r>
              <a:rPr lang="en-US" sz="31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DES ETUDES ET DE LA MODELISATION NUMERIQUE DU BATIMENT</a:t>
            </a:r>
            <a:endParaRPr/>
          </a:p>
        </p:txBody>
      </p:sp>
      <p:sp>
        <p:nvSpPr>
          <p:cNvPr id="334758411" name="TextBox 37"/>
          <p:cNvSpPr txBox="1"/>
          <p:nvPr/>
        </p:nvSpPr>
        <p:spPr bwMode="auto">
          <a:xfrm>
            <a:off x="1694947" y="9769318"/>
            <a:ext cx="6327196" cy="2423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defRPr/>
            </a:pPr>
            <a:r>
              <a:rPr lang="en-US" sz="21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Technicien d'études du bâtiment</a:t>
            </a:r>
            <a:endParaRPr/>
          </a:p>
          <a:p>
            <a:pPr algn="ctr">
              <a:lnSpc>
                <a:spcPts val="2940"/>
              </a:lnSpc>
              <a:defRPr/>
            </a:pPr>
            <a:r>
              <a:rPr lang="en-US" sz="21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Option A : études et économie</a:t>
            </a:r>
            <a:endParaRPr/>
          </a:p>
          <a:p>
            <a:pPr marL="440668" lvl="1" indent="-220334" algn="l">
              <a:lnSpc>
                <a:spcPts val="2857"/>
              </a:lnSpc>
              <a:buFont typeface="Arial"/>
              <a:buChar char="•"/>
              <a:defRPr/>
            </a:pPr>
            <a:r>
              <a:rPr lang="en-US" sz="205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Métreur(se)</a:t>
            </a:r>
            <a:endParaRPr/>
          </a:p>
          <a:p>
            <a:pPr marL="440668" lvl="1" indent="-220334" algn="l">
              <a:lnSpc>
                <a:spcPts val="2857"/>
              </a:lnSpc>
              <a:buFont typeface="Arial"/>
              <a:buChar char="•"/>
              <a:defRPr/>
            </a:pPr>
            <a:r>
              <a:rPr lang="en-US" sz="205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Technicien(ne) d'études de prix</a:t>
            </a:r>
            <a:endParaRPr/>
          </a:p>
          <a:p>
            <a:pPr marL="440668" lvl="1" indent="-220334" algn="l">
              <a:lnSpc>
                <a:spcPts val="2857"/>
              </a:lnSpc>
              <a:buFont typeface="Arial"/>
              <a:buChar char="•"/>
              <a:defRPr/>
            </a:pPr>
            <a:r>
              <a:rPr lang="en-US" sz="205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Dessinateur(trice) DAO</a:t>
            </a:r>
            <a:endParaRPr/>
          </a:p>
          <a:p>
            <a:pPr marL="440668" lvl="1" indent="-220334" algn="l">
              <a:lnSpc>
                <a:spcPts val="2857"/>
              </a:lnSpc>
              <a:buFont typeface="Arial"/>
              <a:buChar char="•"/>
              <a:defRPr/>
            </a:pPr>
            <a:r>
              <a:rPr lang="en-US" sz="205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Technicien(ne) chargé(e) du suivi des travaux</a:t>
            </a:r>
            <a:endParaRPr/>
          </a:p>
          <a:p>
            <a:pPr algn="ctr">
              <a:lnSpc>
                <a:spcPts val="1886"/>
              </a:lnSpc>
              <a:defRPr/>
            </a:pPr>
            <a:endParaRPr lang="en-US" sz="2050" b="1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1999325473" name="TextBox 38"/>
          <p:cNvSpPr txBox="1"/>
          <p:nvPr/>
        </p:nvSpPr>
        <p:spPr bwMode="auto">
          <a:xfrm>
            <a:off x="2496357" y="2776408"/>
            <a:ext cx="5702026" cy="1554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3"/>
              </a:lnSpc>
              <a:defRPr/>
            </a:pPr>
            <a:r>
              <a:rPr lang="en-US" sz="295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DES ETUDES ET DE LA MODELISATION NUMERIQUE DU BATIMENT</a:t>
            </a:r>
            <a:endParaRPr/>
          </a:p>
        </p:txBody>
      </p:sp>
      <p:sp>
        <p:nvSpPr>
          <p:cNvPr id="2140621559" name="TextBox 39"/>
          <p:cNvSpPr txBox="1"/>
          <p:nvPr/>
        </p:nvSpPr>
        <p:spPr bwMode="auto">
          <a:xfrm>
            <a:off x="14406879" y="9907501"/>
            <a:ext cx="5412293" cy="1940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defRPr/>
            </a:pPr>
            <a:r>
              <a:rPr lang="en-US" sz="21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Géomètre</a:t>
            </a:r>
            <a:endParaRPr/>
          </a:p>
          <a:p>
            <a:pPr algn="l">
              <a:lnSpc>
                <a:spcPts val="2940"/>
              </a:lnSpc>
              <a:defRPr/>
            </a:pPr>
            <a:endParaRPr lang="en-US" sz="2100" b="1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l">
              <a:lnSpc>
                <a:spcPts val="2940"/>
              </a:lnSpc>
              <a:defRPr/>
            </a:pPr>
            <a:endParaRPr lang="en-US" sz="2100" b="1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  <a:defRPr/>
            </a:pPr>
            <a:r>
              <a:rPr lang="en-US" sz="2100" b="1">
                <a:solidFill>
                  <a:srgbClr val="FEFFFE"/>
                </a:solidFill>
                <a:latin typeface="Open Sans Bold"/>
                <a:ea typeface="Open Sans Bold"/>
                <a:cs typeface="Open Sans Bold"/>
              </a:rPr>
              <a:t>Géomètre-Topographe</a:t>
            </a:r>
            <a:endParaRPr/>
          </a:p>
          <a:p>
            <a:pPr algn="ctr">
              <a:lnSpc>
                <a:spcPts val="1867"/>
              </a:lnSpc>
              <a:defRPr/>
            </a:pPr>
            <a:endParaRPr lang="en-US" sz="2100" b="1">
              <a:solidFill>
                <a:srgbClr val="FEFFFE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1867"/>
              </a:lnSpc>
              <a:defRPr/>
            </a:pPr>
            <a:endParaRPr lang="en-US" sz="2100" b="1">
              <a:solidFill>
                <a:srgbClr val="FEFFFE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1996638926" name="TextBox 40"/>
          <p:cNvSpPr txBox="1"/>
          <p:nvPr/>
        </p:nvSpPr>
        <p:spPr bwMode="auto">
          <a:xfrm>
            <a:off x="8299380" y="9907501"/>
            <a:ext cx="5390040" cy="184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defRPr/>
            </a:pPr>
            <a:r>
              <a:rPr lang="en-US" sz="21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Technicien d'études du bâtiment</a:t>
            </a:r>
            <a:endParaRPr/>
          </a:p>
          <a:p>
            <a:pPr algn="ctr">
              <a:lnSpc>
                <a:spcPts val="2940"/>
              </a:lnSpc>
              <a:defRPr/>
            </a:pPr>
            <a:r>
              <a:rPr lang="en-US" sz="21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Option B : assistant en architecture</a:t>
            </a:r>
            <a:endParaRPr/>
          </a:p>
          <a:p>
            <a:pPr algn="ctr">
              <a:lnSpc>
                <a:spcPts val="2940"/>
              </a:lnSpc>
              <a:defRPr/>
            </a:pPr>
            <a:endParaRPr lang="en-US" sz="2100" b="1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  <a:defRPr/>
            </a:pPr>
            <a:r>
              <a:rPr lang="en-US" sz="21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Assistante, assistant en architecture</a:t>
            </a:r>
            <a:endParaRPr/>
          </a:p>
          <a:p>
            <a:pPr algn="l">
              <a:lnSpc>
                <a:spcPts val="2940"/>
              </a:lnSpc>
              <a:defRPr/>
            </a:pPr>
            <a:endParaRPr lang="en-US" sz="2100" b="1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16091377" name="Group 2"/>
          <p:cNvGrpSpPr/>
          <p:nvPr/>
        </p:nvGrpSpPr>
        <p:grpSpPr bwMode="auto">
          <a:xfrm>
            <a:off x="1038221" y="2189094"/>
            <a:ext cx="7045073" cy="3046689"/>
            <a:chOff x="0" y="0"/>
            <a:chExt cx="2479113" cy="1072109"/>
          </a:xfrm>
        </p:grpSpPr>
        <p:sp>
          <p:nvSpPr>
            <p:cNvPr id="3" name="Freeform 3"/>
            <p:cNvSpPr/>
            <p:nvPr/>
          </p:nvSpPr>
          <p:spPr bwMode="auto">
            <a:xfrm>
              <a:off x="31750" y="31750"/>
              <a:ext cx="2415613" cy="1008609"/>
            </a:xfrm>
            <a:custGeom>
              <a:avLst/>
              <a:gdLst/>
              <a:ahLst/>
              <a:cxnLst/>
              <a:rect l="l" t="t" r="r" b="b"/>
              <a:pathLst>
                <a:path w="2415613" h="1008609" extrusionOk="0">
                  <a:moveTo>
                    <a:pt x="2322903" y="1008609"/>
                  </a:moveTo>
                  <a:lnTo>
                    <a:pt x="92710" y="1008609"/>
                  </a:lnTo>
                  <a:cubicBezTo>
                    <a:pt x="41910" y="1008609"/>
                    <a:pt x="0" y="966699"/>
                    <a:pt x="0" y="91589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321633" y="0"/>
                  </a:lnTo>
                  <a:cubicBezTo>
                    <a:pt x="2372433" y="0"/>
                    <a:pt x="2414343" y="41910"/>
                    <a:pt x="2414343" y="92710"/>
                  </a:cubicBezTo>
                  <a:lnTo>
                    <a:pt x="2414343" y="914629"/>
                  </a:lnTo>
                  <a:cubicBezTo>
                    <a:pt x="2415613" y="966699"/>
                    <a:pt x="2373703" y="1008609"/>
                    <a:pt x="2322903" y="1008609"/>
                  </a:cubicBezTo>
                  <a:close/>
                </a:path>
              </a:pathLst>
            </a:custGeom>
            <a:solidFill>
              <a:srgbClr val="E83B3B"/>
            </a:solidFill>
          </p:spPr>
        </p:sp>
        <p:sp>
          <p:nvSpPr>
            <p:cNvPr id="4" name="Freeform 4"/>
            <p:cNvSpPr/>
            <p:nvPr/>
          </p:nvSpPr>
          <p:spPr bwMode="auto">
            <a:xfrm>
              <a:off x="0" y="0"/>
              <a:ext cx="2479113" cy="1072109"/>
            </a:xfrm>
            <a:custGeom>
              <a:avLst/>
              <a:gdLst/>
              <a:ahLst/>
              <a:cxnLst/>
              <a:rect l="l" t="t" r="r" b="b"/>
              <a:pathLst>
                <a:path w="2479113" h="1072109" extrusionOk="0">
                  <a:moveTo>
                    <a:pt x="2354653" y="59690"/>
                  </a:moveTo>
                  <a:cubicBezTo>
                    <a:pt x="2390213" y="59690"/>
                    <a:pt x="2419423" y="88900"/>
                    <a:pt x="2419423" y="124460"/>
                  </a:cubicBezTo>
                  <a:lnTo>
                    <a:pt x="2419423" y="947649"/>
                  </a:lnTo>
                  <a:cubicBezTo>
                    <a:pt x="2419423" y="983209"/>
                    <a:pt x="2390213" y="1012419"/>
                    <a:pt x="2354653" y="1012419"/>
                  </a:cubicBezTo>
                  <a:lnTo>
                    <a:pt x="124460" y="1012419"/>
                  </a:lnTo>
                  <a:cubicBezTo>
                    <a:pt x="88900" y="1012419"/>
                    <a:pt x="59690" y="983209"/>
                    <a:pt x="59690" y="94764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354653" y="59690"/>
                  </a:lnTo>
                  <a:moveTo>
                    <a:pt x="235465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47649"/>
                  </a:lnTo>
                  <a:cubicBezTo>
                    <a:pt x="0" y="1016229"/>
                    <a:pt x="55880" y="1072109"/>
                    <a:pt x="124460" y="1072109"/>
                  </a:cubicBezTo>
                  <a:lnTo>
                    <a:pt x="2354653" y="1072109"/>
                  </a:lnTo>
                  <a:cubicBezTo>
                    <a:pt x="2423233" y="1072109"/>
                    <a:pt x="2479113" y="1016229"/>
                    <a:pt x="2479113" y="947649"/>
                  </a:cubicBezTo>
                  <a:lnTo>
                    <a:pt x="2479113" y="124460"/>
                  </a:lnTo>
                  <a:cubicBezTo>
                    <a:pt x="2479113" y="55880"/>
                    <a:pt x="2423233" y="0"/>
                    <a:pt x="2354653" y="0"/>
                  </a:cubicBezTo>
                  <a:close/>
                </a:path>
              </a:pathLst>
            </a:custGeom>
            <a:solidFill>
              <a:srgbClr val="EF8B8B"/>
            </a:solidFill>
          </p:spPr>
        </p:sp>
      </p:grpSp>
      <p:sp>
        <p:nvSpPr>
          <p:cNvPr id="227787283" name="TextBox 5"/>
          <p:cNvSpPr txBox="1"/>
          <p:nvPr/>
        </p:nvSpPr>
        <p:spPr bwMode="auto">
          <a:xfrm>
            <a:off x="1274341" y="3022785"/>
            <a:ext cx="6571295" cy="1055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1"/>
              </a:lnSpc>
              <a:defRPr/>
            </a:pPr>
            <a:r>
              <a:rPr lang="en-US" sz="305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 </a:t>
            </a:r>
            <a:endParaRPr/>
          </a:p>
          <a:p>
            <a:pPr algn="ctr">
              <a:lnSpc>
                <a:spcPts val="4241"/>
              </a:lnSpc>
              <a:defRPr/>
            </a:pPr>
            <a:r>
              <a:rPr lang="en-US" sz="305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L'HÔTELLERIE - RESTAURATION</a:t>
            </a:r>
            <a:endParaRPr/>
          </a:p>
        </p:txBody>
      </p:sp>
      <p:grpSp>
        <p:nvGrpSpPr>
          <p:cNvPr id="137755791" name="Group 6"/>
          <p:cNvGrpSpPr/>
          <p:nvPr/>
        </p:nvGrpSpPr>
        <p:grpSpPr bwMode="auto">
          <a:xfrm>
            <a:off x="1750358" y="12909359"/>
            <a:ext cx="18529656" cy="1276880"/>
            <a:chOff x="0" y="0"/>
            <a:chExt cx="6031245" cy="415613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6031245" cy="415613"/>
            </a:xfrm>
            <a:custGeom>
              <a:avLst/>
              <a:gdLst/>
              <a:ahLst/>
              <a:cxnLst/>
              <a:rect l="l" t="t" r="r" b="b"/>
              <a:pathLst>
                <a:path w="6031245" h="415613" extrusionOk="0">
                  <a:moveTo>
                    <a:pt x="0" y="0"/>
                  </a:moveTo>
                  <a:lnTo>
                    <a:pt x="6031245" y="0"/>
                  </a:lnTo>
                  <a:lnTo>
                    <a:pt x="6031245" y="415613"/>
                  </a:lnTo>
                  <a:lnTo>
                    <a:pt x="0" y="415613"/>
                  </a:lnTo>
                  <a:close/>
                </a:path>
              </a:pathLst>
            </a:custGeom>
            <a:solidFill>
              <a:srgbClr val="C61E1E"/>
            </a:solidFill>
          </p:spPr>
        </p:sp>
      </p:grpSp>
      <p:grpSp>
        <p:nvGrpSpPr>
          <p:cNvPr id="365244369" name="Group 8"/>
          <p:cNvGrpSpPr/>
          <p:nvPr/>
        </p:nvGrpSpPr>
        <p:grpSpPr bwMode="auto">
          <a:xfrm>
            <a:off x="1750358" y="9544087"/>
            <a:ext cx="9205083" cy="3279547"/>
            <a:chOff x="0" y="0"/>
            <a:chExt cx="15008173" cy="5347047"/>
          </a:xfrm>
        </p:grpSpPr>
        <p:sp>
          <p:nvSpPr>
            <p:cNvPr id="9" name="Freeform 9"/>
            <p:cNvSpPr/>
            <p:nvPr/>
          </p:nvSpPr>
          <p:spPr bwMode="auto">
            <a:xfrm>
              <a:off x="0" y="0"/>
              <a:ext cx="15008174" cy="5347047"/>
            </a:xfrm>
            <a:custGeom>
              <a:avLst/>
              <a:gdLst/>
              <a:ahLst/>
              <a:cxnLst/>
              <a:rect l="l" t="t" r="r" b="b"/>
              <a:pathLst>
                <a:path w="15008174" h="5347047" extrusionOk="0">
                  <a:moveTo>
                    <a:pt x="0" y="0"/>
                  </a:moveTo>
                  <a:lnTo>
                    <a:pt x="15008174" y="0"/>
                  </a:lnTo>
                  <a:lnTo>
                    <a:pt x="15008174" y="5347047"/>
                  </a:lnTo>
                  <a:lnTo>
                    <a:pt x="0" y="5347047"/>
                  </a:lnTo>
                  <a:close/>
                </a:path>
              </a:pathLst>
            </a:custGeom>
            <a:solidFill>
              <a:srgbClr val="E83B3B"/>
            </a:solidFill>
          </p:spPr>
        </p:sp>
      </p:grpSp>
      <p:grpSp>
        <p:nvGrpSpPr>
          <p:cNvPr id="136849381" name="Group 10"/>
          <p:cNvGrpSpPr/>
          <p:nvPr/>
        </p:nvGrpSpPr>
        <p:grpSpPr bwMode="auto">
          <a:xfrm>
            <a:off x="11015186" y="9544087"/>
            <a:ext cx="9264828" cy="3279547"/>
            <a:chOff x="0" y="0"/>
            <a:chExt cx="15105583" cy="5347047"/>
          </a:xfrm>
        </p:grpSpPr>
        <p:sp>
          <p:nvSpPr>
            <p:cNvPr id="11" name="Freeform 11"/>
            <p:cNvSpPr/>
            <p:nvPr/>
          </p:nvSpPr>
          <p:spPr bwMode="auto">
            <a:xfrm>
              <a:off x="0" y="0"/>
              <a:ext cx="15105583" cy="5347047"/>
            </a:xfrm>
            <a:custGeom>
              <a:avLst/>
              <a:gdLst/>
              <a:ahLst/>
              <a:cxnLst/>
              <a:rect l="l" t="t" r="r" b="b"/>
              <a:pathLst>
                <a:path w="15105583" h="5347047" extrusionOk="0">
                  <a:moveTo>
                    <a:pt x="0" y="0"/>
                  </a:moveTo>
                  <a:lnTo>
                    <a:pt x="15105583" y="0"/>
                  </a:lnTo>
                  <a:lnTo>
                    <a:pt x="15105583" y="5347047"/>
                  </a:lnTo>
                  <a:lnTo>
                    <a:pt x="0" y="5347047"/>
                  </a:lnTo>
                  <a:close/>
                </a:path>
              </a:pathLst>
            </a:custGeom>
            <a:solidFill>
              <a:srgbClr val="E83B3B"/>
            </a:solidFill>
          </p:spPr>
        </p:sp>
      </p:grpSp>
      <p:grpSp>
        <p:nvGrpSpPr>
          <p:cNvPr id="929907530" name="Group 12"/>
          <p:cNvGrpSpPr/>
          <p:nvPr/>
        </p:nvGrpSpPr>
        <p:grpSpPr bwMode="auto">
          <a:xfrm>
            <a:off x="1038221" y="14271963"/>
            <a:ext cx="19241792" cy="617721"/>
            <a:chOff x="0" y="0"/>
            <a:chExt cx="9175237" cy="294553"/>
          </a:xfrm>
        </p:grpSpPr>
        <p:sp>
          <p:nvSpPr>
            <p:cNvPr id="13" name="Freeform 13"/>
            <p:cNvSpPr/>
            <p:nvPr/>
          </p:nvSpPr>
          <p:spPr bwMode="auto">
            <a:xfrm>
              <a:off x="0" y="0"/>
              <a:ext cx="9175237" cy="294553"/>
            </a:xfrm>
            <a:custGeom>
              <a:avLst/>
              <a:gdLst/>
              <a:ahLst/>
              <a:cxnLst/>
              <a:rect l="l" t="t" r="r" b="b"/>
              <a:pathLst>
                <a:path w="9175237" h="294553" extrusionOk="0">
                  <a:moveTo>
                    <a:pt x="0" y="0"/>
                  </a:moveTo>
                  <a:lnTo>
                    <a:pt x="9175237" y="0"/>
                  </a:lnTo>
                  <a:lnTo>
                    <a:pt x="9175237" y="294553"/>
                  </a:lnTo>
                  <a:lnTo>
                    <a:pt x="0" y="294553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2049538935" name="Group 14"/>
          <p:cNvGrpSpPr/>
          <p:nvPr/>
        </p:nvGrpSpPr>
        <p:grpSpPr bwMode="auto">
          <a:xfrm rot="5400000">
            <a:off x="742101" y="13282321"/>
            <a:ext cx="1253782" cy="507858"/>
            <a:chOff x="0" y="0"/>
            <a:chExt cx="537069" cy="217546"/>
          </a:xfrm>
        </p:grpSpPr>
        <p:sp>
          <p:nvSpPr>
            <p:cNvPr id="15" name="Freeform 15"/>
            <p:cNvSpPr/>
            <p:nvPr/>
          </p:nvSpPr>
          <p:spPr bwMode="auto">
            <a:xfrm>
              <a:off x="0" y="0"/>
              <a:ext cx="537069" cy="217546"/>
            </a:xfrm>
            <a:custGeom>
              <a:avLst/>
              <a:gdLst/>
              <a:ahLst/>
              <a:cxnLst/>
              <a:rect l="l" t="t" r="r" b="b"/>
              <a:pathLst>
                <a:path w="537069" h="217546" extrusionOk="0">
                  <a:moveTo>
                    <a:pt x="0" y="0"/>
                  </a:moveTo>
                  <a:lnTo>
                    <a:pt x="537069" y="0"/>
                  </a:lnTo>
                  <a:lnTo>
                    <a:pt x="537069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691784580" name="Group 16"/>
          <p:cNvGrpSpPr/>
          <p:nvPr/>
        </p:nvGrpSpPr>
        <p:grpSpPr bwMode="auto">
          <a:xfrm rot="5400000">
            <a:off x="506347" y="11740189"/>
            <a:ext cx="1692161" cy="474728"/>
            <a:chOff x="0" y="0"/>
            <a:chExt cx="775439" cy="217546"/>
          </a:xfrm>
        </p:grpSpPr>
        <p:sp>
          <p:nvSpPr>
            <p:cNvPr id="17" name="Freeform 17"/>
            <p:cNvSpPr/>
            <p:nvPr/>
          </p:nvSpPr>
          <p:spPr bwMode="auto">
            <a:xfrm>
              <a:off x="0" y="0"/>
              <a:ext cx="775439" cy="217546"/>
            </a:xfrm>
            <a:custGeom>
              <a:avLst/>
              <a:gdLst/>
              <a:ahLst/>
              <a:cxnLst/>
              <a:rect l="l" t="t" r="r" b="b"/>
              <a:pathLst>
                <a:path w="775439" h="217546" extrusionOk="0">
                  <a:moveTo>
                    <a:pt x="0" y="0"/>
                  </a:moveTo>
                  <a:lnTo>
                    <a:pt x="775439" y="0"/>
                  </a:lnTo>
                  <a:lnTo>
                    <a:pt x="775439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391389512" name="Group 18"/>
          <p:cNvGrpSpPr/>
          <p:nvPr/>
        </p:nvGrpSpPr>
        <p:grpSpPr bwMode="auto">
          <a:xfrm rot="5400000">
            <a:off x="603859" y="10038726"/>
            <a:ext cx="1497137" cy="507858"/>
            <a:chOff x="0" y="0"/>
            <a:chExt cx="641313" cy="217546"/>
          </a:xfrm>
        </p:grpSpPr>
        <p:sp>
          <p:nvSpPr>
            <p:cNvPr id="19" name="Freeform 19"/>
            <p:cNvSpPr/>
            <p:nvPr/>
          </p:nvSpPr>
          <p:spPr bwMode="auto">
            <a:xfrm>
              <a:off x="0" y="0"/>
              <a:ext cx="641313" cy="217546"/>
            </a:xfrm>
            <a:custGeom>
              <a:avLst/>
              <a:gdLst/>
              <a:ahLst/>
              <a:cxnLst/>
              <a:rect l="l" t="t" r="r" b="b"/>
              <a:pathLst>
                <a:path w="641313" h="217546" extrusionOk="0">
                  <a:moveTo>
                    <a:pt x="0" y="0"/>
                  </a:moveTo>
                  <a:lnTo>
                    <a:pt x="641313" y="0"/>
                  </a:lnTo>
                  <a:lnTo>
                    <a:pt x="641313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sp>
        <p:nvSpPr>
          <p:cNvPr id="934020735" name="Freeform 20"/>
          <p:cNvSpPr/>
          <p:nvPr/>
        </p:nvSpPr>
        <p:spPr bwMode="auto">
          <a:xfrm>
            <a:off x="12773092" y="5828328"/>
            <a:ext cx="5749016" cy="3525259"/>
          </a:xfrm>
          <a:custGeom>
            <a:avLst/>
            <a:gdLst/>
            <a:ahLst/>
            <a:cxnLst/>
            <a:rect l="l" t="t" r="r" b="b"/>
            <a:pathLst>
              <a:path w="5749016" h="3525259" extrusionOk="0">
                <a:moveTo>
                  <a:pt x="0" y="0"/>
                </a:moveTo>
                <a:lnTo>
                  <a:pt x="5749015" y="0"/>
                </a:lnTo>
                <a:lnTo>
                  <a:pt x="5749015" y="3525259"/>
                </a:lnTo>
                <a:lnTo>
                  <a:pt x="0" y="35252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84" b="-5284"/>
            </a:stretch>
          </a:blipFill>
        </p:spPr>
      </p:sp>
      <p:sp>
        <p:nvSpPr>
          <p:cNvPr id="759316987" name="TextBox 21"/>
          <p:cNvSpPr txBox="1"/>
          <p:nvPr/>
        </p:nvSpPr>
        <p:spPr bwMode="auto">
          <a:xfrm>
            <a:off x="5776571" y="13171785"/>
            <a:ext cx="9830859" cy="580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9"/>
              </a:lnSpc>
              <a:defRPr/>
            </a:pPr>
            <a:r>
              <a:rPr lang="en-US" sz="34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 L'HÔTELLERIE - RESTAURATION</a:t>
            </a:r>
            <a:endParaRPr/>
          </a:p>
        </p:txBody>
      </p:sp>
      <p:sp>
        <p:nvSpPr>
          <p:cNvPr id="228053132" name="TextBox 22"/>
          <p:cNvSpPr txBox="1"/>
          <p:nvPr/>
        </p:nvSpPr>
        <p:spPr bwMode="auto">
          <a:xfrm>
            <a:off x="6537236" y="14360373"/>
            <a:ext cx="8552727" cy="332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1"/>
              </a:lnSpc>
              <a:defRPr/>
            </a:pPr>
            <a:r>
              <a:rPr lang="en-US" sz="210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Après la 3ème </a:t>
            </a:r>
            <a:endParaRPr/>
          </a:p>
        </p:txBody>
      </p:sp>
      <p:sp>
        <p:nvSpPr>
          <p:cNvPr id="1443468833" name="TextBox 23"/>
          <p:cNvSpPr txBox="1"/>
          <p:nvPr/>
        </p:nvSpPr>
        <p:spPr bwMode="auto">
          <a:xfrm rot="-5533870">
            <a:off x="842224" y="13370260"/>
            <a:ext cx="1001369" cy="33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  <a:defRPr/>
            </a:pPr>
            <a:r>
              <a:rPr lang="en-US" sz="2100" spc="4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2nde </a:t>
            </a:r>
            <a:endParaRPr/>
          </a:p>
        </p:txBody>
      </p:sp>
      <p:sp>
        <p:nvSpPr>
          <p:cNvPr id="1439217903" name="TextBox 24"/>
          <p:cNvSpPr txBox="1"/>
          <p:nvPr/>
        </p:nvSpPr>
        <p:spPr bwMode="auto">
          <a:xfrm rot="-5400000">
            <a:off x="676611" y="11759592"/>
            <a:ext cx="1332583" cy="33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  <a:defRPr/>
            </a:pPr>
            <a:r>
              <a:rPr lang="en-US" sz="2100" spc="4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1ère</a:t>
            </a:r>
            <a:endParaRPr/>
          </a:p>
        </p:txBody>
      </p:sp>
      <p:sp>
        <p:nvSpPr>
          <p:cNvPr id="1710482251" name="TextBox 25"/>
          <p:cNvSpPr txBox="1"/>
          <p:nvPr/>
        </p:nvSpPr>
        <p:spPr bwMode="auto">
          <a:xfrm rot="-5400000">
            <a:off x="959733" y="10126295"/>
            <a:ext cx="710584" cy="33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  <a:defRPr/>
            </a:pPr>
            <a:r>
              <a:rPr lang="en-US" sz="2100" spc="4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Tale</a:t>
            </a:r>
            <a:endParaRPr/>
          </a:p>
        </p:txBody>
      </p:sp>
      <p:sp>
        <p:nvSpPr>
          <p:cNvPr id="682444971" name="TextBox 26"/>
          <p:cNvSpPr txBox="1"/>
          <p:nvPr/>
        </p:nvSpPr>
        <p:spPr bwMode="auto">
          <a:xfrm>
            <a:off x="1999518" y="10373302"/>
            <a:ext cx="5120941" cy="2305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l">
              <a:lnSpc>
                <a:spcPts val="3012"/>
              </a:lnSpc>
              <a:buFont typeface="Arial"/>
              <a:buChar char="•"/>
              <a:defRPr/>
            </a:pPr>
            <a:r>
              <a:rPr lang="en-US" sz="2300" b="1" spc="45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Cuisinier(ère)</a:t>
            </a:r>
            <a:endParaRPr/>
          </a:p>
          <a:p>
            <a:pPr marL="496569" lvl="1" indent="-248284" algn="l">
              <a:lnSpc>
                <a:spcPts val="3012"/>
              </a:lnSpc>
              <a:buFont typeface="Arial"/>
              <a:buChar char="•"/>
              <a:defRPr/>
            </a:pPr>
            <a:r>
              <a:rPr lang="en-US" sz="2300" b="1" spc="45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Commis(e) de cuisine</a:t>
            </a:r>
            <a:endParaRPr/>
          </a:p>
          <a:p>
            <a:pPr marL="496569" lvl="1" indent="-248284" algn="l">
              <a:lnSpc>
                <a:spcPts val="3012"/>
              </a:lnSpc>
              <a:buFont typeface="Arial"/>
              <a:buChar char="•"/>
              <a:defRPr/>
            </a:pPr>
            <a:r>
              <a:rPr lang="en-US" sz="2300" b="1" spc="45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Chef(fe) de cuisine</a:t>
            </a:r>
            <a:endParaRPr/>
          </a:p>
          <a:p>
            <a:pPr marL="496569" lvl="1" indent="-248284" algn="l">
              <a:lnSpc>
                <a:spcPts val="3012"/>
              </a:lnSpc>
              <a:buFont typeface="Arial"/>
              <a:buChar char="•"/>
              <a:defRPr/>
            </a:pPr>
            <a:r>
              <a:rPr lang="en-US" sz="2300" b="1" spc="45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Chef(fe) de partie</a:t>
            </a:r>
            <a:endParaRPr/>
          </a:p>
          <a:p>
            <a:pPr marL="496569" lvl="1" indent="-248284" algn="l">
              <a:lnSpc>
                <a:spcPts val="3012"/>
              </a:lnSpc>
              <a:buFont typeface="Arial"/>
              <a:buChar char="•"/>
              <a:defRPr/>
            </a:pPr>
            <a:r>
              <a:rPr lang="en-US" sz="2300" b="1" spc="45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Chef(fe) gérant</a:t>
            </a:r>
            <a:endParaRPr/>
          </a:p>
          <a:p>
            <a:pPr marL="496569" lvl="1" indent="-248284" algn="l">
              <a:lnSpc>
                <a:spcPts val="3012"/>
              </a:lnSpc>
              <a:buFont typeface="Arial"/>
              <a:buChar char="•"/>
              <a:defRPr/>
            </a:pPr>
            <a:r>
              <a:rPr lang="en-US" sz="2300" b="1" spc="45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Responsable de production</a:t>
            </a:r>
            <a:endParaRPr/>
          </a:p>
        </p:txBody>
      </p:sp>
      <p:sp>
        <p:nvSpPr>
          <p:cNvPr id="1732744725" name="TextBox 27"/>
          <p:cNvSpPr txBox="1"/>
          <p:nvPr/>
        </p:nvSpPr>
        <p:spPr bwMode="auto">
          <a:xfrm>
            <a:off x="11222141" y="10960988"/>
            <a:ext cx="7503406" cy="153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l">
              <a:lnSpc>
                <a:spcPts val="3012"/>
              </a:lnSpc>
              <a:buFont typeface="Arial"/>
              <a:buChar char="•"/>
              <a:defRPr/>
            </a:pPr>
            <a:r>
              <a:rPr lang="en-US" sz="2300" b="1" spc="45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Serveur(euse)</a:t>
            </a:r>
            <a:endParaRPr/>
          </a:p>
          <a:p>
            <a:pPr marL="496569" lvl="1" indent="-248284" algn="l">
              <a:lnSpc>
                <a:spcPts val="3012"/>
              </a:lnSpc>
              <a:buFont typeface="Arial"/>
              <a:buChar char="•"/>
              <a:defRPr/>
            </a:pPr>
            <a:r>
              <a:rPr lang="en-US" sz="2300" b="1" spc="45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Chef(fe) de rang</a:t>
            </a:r>
            <a:endParaRPr/>
          </a:p>
          <a:p>
            <a:pPr marL="496569" lvl="1" indent="-248284" algn="l">
              <a:lnSpc>
                <a:spcPts val="3012"/>
              </a:lnSpc>
              <a:buFont typeface="Arial"/>
              <a:buChar char="•"/>
              <a:defRPr/>
            </a:pPr>
            <a:r>
              <a:rPr lang="en-US" sz="2300" b="1" spc="45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Maître(tresse) d’hôtel</a:t>
            </a:r>
            <a:endParaRPr/>
          </a:p>
          <a:p>
            <a:pPr marL="496569" lvl="1" indent="-248284" algn="l">
              <a:lnSpc>
                <a:spcPts val="3012"/>
              </a:lnSpc>
              <a:buFont typeface="Arial"/>
              <a:buChar char="•"/>
              <a:defRPr/>
            </a:pPr>
            <a:r>
              <a:rPr lang="en-US" sz="2300" b="1" spc="45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Adjoint(e) au directeur de restaurant</a:t>
            </a:r>
            <a:endParaRPr/>
          </a:p>
        </p:txBody>
      </p:sp>
      <p:sp>
        <p:nvSpPr>
          <p:cNvPr id="469751170" name="Freeform 28"/>
          <p:cNvSpPr/>
          <p:nvPr/>
        </p:nvSpPr>
        <p:spPr bwMode="auto">
          <a:xfrm>
            <a:off x="3641686" y="5784467"/>
            <a:ext cx="5791103" cy="3551066"/>
          </a:xfrm>
          <a:custGeom>
            <a:avLst/>
            <a:gdLst/>
            <a:ahLst/>
            <a:cxnLst/>
            <a:rect l="l" t="t" r="r" b="b"/>
            <a:pathLst>
              <a:path w="5791103" h="3551066" extrusionOk="0">
                <a:moveTo>
                  <a:pt x="0" y="0"/>
                </a:moveTo>
                <a:lnTo>
                  <a:pt x="5791103" y="0"/>
                </a:lnTo>
                <a:lnTo>
                  <a:pt x="5791103" y="3551066"/>
                </a:lnTo>
                <a:lnTo>
                  <a:pt x="0" y="3551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387" b="-4387"/>
            </a:stretch>
          </a:blipFill>
        </p:spPr>
      </p:sp>
      <p:sp>
        <p:nvSpPr>
          <p:cNvPr id="1610609155" name="AutoShape 29"/>
          <p:cNvSpPr/>
          <p:nvPr/>
        </p:nvSpPr>
        <p:spPr bwMode="auto">
          <a:xfrm flipH="1" flipV="1">
            <a:off x="1097900" y="11776920"/>
            <a:ext cx="17164" cy="13529"/>
          </a:xfrm>
          <a:prstGeom prst="line">
            <a:avLst/>
          </a:prstGeom>
          <a:ln w="2857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691195523" name="TextBox 30"/>
          <p:cNvSpPr txBox="1"/>
          <p:nvPr/>
        </p:nvSpPr>
        <p:spPr bwMode="auto">
          <a:xfrm>
            <a:off x="5600566" y="9790665"/>
            <a:ext cx="1299369" cy="448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7"/>
              </a:lnSpc>
              <a:spcBef>
                <a:spcPts val="0"/>
              </a:spcBef>
              <a:defRPr/>
            </a:pPr>
            <a:r>
              <a:rPr lang="en-US" sz="2700" b="1" spc="54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Cuisine</a:t>
            </a:r>
            <a:endParaRPr/>
          </a:p>
        </p:txBody>
      </p:sp>
      <p:sp>
        <p:nvSpPr>
          <p:cNvPr id="239995433" name="TextBox 31"/>
          <p:cNvSpPr txBox="1"/>
          <p:nvPr/>
        </p:nvSpPr>
        <p:spPr bwMode="auto">
          <a:xfrm>
            <a:off x="13135852" y="9684257"/>
            <a:ext cx="4943154" cy="895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7"/>
              </a:lnSpc>
              <a:spcBef>
                <a:spcPts val="0"/>
              </a:spcBef>
              <a:defRPr/>
            </a:pPr>
            <a:r>
              <a:rPr lang="en-US" sz="2700" b="1" spc="54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Commercialisation et services en restauration</a:t>
            </a:r>
            <a:endParaRPr/>
          </a:p>
        </p:txBody>
      </p:sp>
      <p:sp>
        <p:nvSpPr>
          <p:cNvPr id="1543084096" name="Freeform 32"/>
          <p:cNvSpPr/>
          <p:nvPr/>
        </p:nvSpPr>
        <p:spPr bwMode="auto">
          <a:xfrm>
            <a:off x="1038221" y="272625"/>
            <a:ext cx="7376878" cy="1610869"/>
          </a:xfrm>
          <a:custGeom>
            <a:avLst/>
            <a:gdLst/>
            <a:ahLst/>
            <a:cxnLst/>
            <a:rect l="l" t="t" r="r" b="b"/>
            <a:pathLst>
              <a:path w="7376878" h="1610869" extrusionOk="0">
                <a:moveTo>
                  <a:pt x="0" y="0"/>
                </a:moveTo>
                <a:lnTo>
                  <a:pt x="7376879" y="0"/>
                </a:lnTo>
                <a:lnTo>
                  <a:pt x="7376879" y="1610869"/>
                </a:lnTo>
                <a:lnTo>
                  <a:pt x="0" y="16108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grpSp>
        <p:nvGrpSpPr>
          <p:cNvPr id="1244816985" name="Group 33"/>
          <p:cNvGrpSpPr/>
          <p:nvPr/>
        </p:nvGrpSpPr>
        <p:grpSpPr bwMode="auto">
          <a:xfrm>
            <a:off x="10817201" y="651519"/>
            <a:ext cx="6052678" cy="4658244"/>
            <a:chOff x="0" y="0"/>
            <a:chExt cx="812800" cy="625545"/>
          </a:xfrm>
        </p:grpSpPr>
        <p:sp>
          <p:nvSpPr>
            <p:cNvPr id="34" name="Freeform 34"/>
            <p:cNvSpPr/>
            <p:nvPr/>
          </p:nvSpPr>
          <p:spPr bwMode="auto">
            <a:xfrm>
              <a:off x="0" y="0"/>
              <a:ext cx="812800" cy="625545"/>
            </a:xfrm>
            <a:custGeom>
              <a:avLst/>
              <a:gdLst/>
              <a:ahLst/>
              <a:cxnLst/>
              <a:rect l="l" t="t" r="r" b="b"/>
              <a:pathLst>
                <a:path w="812800" h="625545" extrusionOk="0">
                  <a:moveTo>
                    <a:pt x="812800" y="312772"/>
                  </a:moveTo>
                  <a:lnTo>
                    <a:pt x="609600" y="625545"/>
                  </a:lnTo>
                  <a:lnTo>
                    <a:pt x="203200" y="625545"/>
                  </a:lnTo>
                  <a:lnTo>
                    <a:pt x="0" y="312772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12772"/>
                  </a:lnTo>
                  <a:close/>
                </a:path>
              </a:pathLst>
            </a:custGeom>
            <a:solidFill>
              <a:srgbClr val="EF8B8B"/>
            </a:solidFill>
          </p:spPr>
        </p:sp>
        <p:sp>
          <p:nvSpPr>
            <p:cNvPr id="35" name="TextBox 35"/>
            <p:cNvSpPr txBox="1"/>
            <p:nvPr/>
          </p:nvSpPr>
          <p:spPr bwMode="auto">
            <a:xfrm>
              <a:off x="114300" y="-57150"/>
              <a:ext cx="584200" cy="68269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9"/>
                </a:lnSpc>
                <a:defRPr/>
              </a:pPr>
              <a:endParaRPr/>
            </a:p>
          </p:txBody>
        </p:sp>
      </p:grpSp>
      <p:sp>
        <p:nvSpPr>
          <p:cNvPr id="920546030" name="TextBox 36"/>
          <p:cNvSpPr txBox="1"/>
          <p:nvPr/>
        </p:nvSpPr>
        <p:spPr bwMode="auto">
          <a:xfrm>
            <a:off x="10959041" y="509558"/>
            <a:ext cx="6011442" cy="4402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9"/>
              </a:lnSpc>
              <a:defRPr/>
            </a:pPr>
            <a:endParaRPr/>
          </a:p>
          <a:p>
            <a:pPr algn="ctr">
              <a:lnSpc>
                <a:spcPts val="2529"/>
              </a:lnSpc>
              <a:defRPr/>
            </a:pPr>
            <a:endParaRPr/>
          </a:p>
          <a:p>
            <a:pPr algn="ctr">
              <a:lnSpc>
                <a:spcPts val="2529"/>
              </a:lnSpc>
              <a:defRPr/>
            </a:pPr>
            <a:r>
              <a:rPr lang="en-US" sz="1950" b="1" spc="38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Organiser la production</a:t>
            </a:r>
            <a:endParaRPr/>
          </a:p>
          <a:p>
            <a:pPr algn="ctr">
              <a:lnSpc>
                <a:spcPts val="2529"/>
              </a:lnSpc>
              <a:defRPr/>
            </a:pPr>
            <a:endParaRPr lang="en-US" sz="1950" b="1" spc="38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529"/>
              </a:lnSpc>
              <a:defRPr/>
            </a:pPr>
            <a:r>
              <a:rPr lang="en-US" sz="1950" b="1" spc="38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Maîtriser les bases de la cuisine</a:t>
            </a:r>
            <a:endParaRPr/>
          </a:p>
          <a:p>
            <a:pPr algn="ctr">
              <a:lnSpc>
                <a:spcPts val="2529"/>
              </a:lnSpc>
              <a:defRPr/>
            </a:pPr>
            <a:endParaRPr lang="en-US" sz="1950" b="1" spc="38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529"/>
              </a:lnSpc>
              <a:defRPr/>
            </a:pPr>
            <a:r>
              <a:rPr lang="en-US" sz="1950" b="1" spc="38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Réceptionner et contrôler la prestation, </a:t>
            </a:r>
            <a:endParaRPr/>
          </a:p>
          <a:p>
            <a:pPr algn="ctr">
              <a:lnSpc>
                <a:spcPts val="2529"/>
              </a:lnSpc>
              <a:defRPr/>
            </a:pPr>
            <a:r>
              <a:rPr lang="en-US" sz="1950" b="1" spc="38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de l'arrivée au départ du client</a:t>
            </a:r>
            <a:endParaRPr/>
          </a:p>
          <a:p>
            <a:pPr algn="ctr">
              <a:lnSpc>
                <a:spcPts val="2529"/>
              </a:lnSpc>
              <a:defRPr/>
            </a:pPr>
            <a:endParaRPr lang="en-US" sz="1950" b="1" spc="38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529"/>
              </a:lnSpc>
              <a:defRPr/>
            </a:pPr>
            <a:r>
              <a:rPr lang="en-US" sz="1950" b="1" spc="38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Sens de la communication :</a:t>
            </a:r>
            <a:endParaRPr/>
          </a:p>
          <a:p>
            <a:pPr algn="ctr">
              <a:lnSpc>
                <a:spcPts val="2529"/>
              </a:lnSpc>
              <a:defRPr/>
            </a:pPr>
            <a:r>
              <a:rPr lang="en-US" sz="1950" b="1" spc="38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travail en équipe et contact client</a:t>
            </a:r>
            <a:endParaRPr/>
          </a:p>
          <a:p>
            <a:pPr algn="ctr">
              <a:lnSpc>
                <a:spcPts val="2529"/>
              </a:lnSpc>
              <a:defRPr/>
            </a:pPr>
            <a:endParaRPr lang="en-US" sz="1950" b="1" spc="38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529"/>
              </a:lnSpc>
              <a:defRPr/>
            </a:pPr>
            <a:r>
              <a:rPr lang="en-US" sz="1950" b="1" spc="38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Mise en place globale de </a:t>
            </a:r>
            <a:endParaRPr/>
          </a:p>
          <a:p>
            <a:pPr algn="ctr">
              <a:lnSpc>
                <a:spcPts val="2529"/>
              </a:lnSpc>
              <a:spcBef>
                <a:spcPts val="0"/>
              </a:spcBef>
              <a:defRPr/>
            </a:pPr>
            <a:r>
              <a:rPr lang="en-US" sz="1950" b="1" spc="38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l'offre de service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583876105" name="Group 2"/>
          <p:cNvGrpSpPr/>
          <p:nvPr/>
        </p:nvGrpSpPr>
        <p:grpSpPr bwMode="auto">
          <a:xfrm>
            <a:off x="532535" y="14209346"/>
            <a:ext cx="19855105" cy="531483"/>
            <a:chOff x="0" y="0"/>
            <a:chExt cx="12581286" cy="336777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2581286" cy="336777"/>
            </a:xfrm>
            <a:custGeom>
              <a:avLst/>
              <a:gdLst/>
              <a:ahLst/>
              <a:cxnLst/>
              <a:rect l="l" t="t" r="r" b="b"/>
              <a:pathLst>
                <a:path w="12581286" h="336777" extrusionOk="0">
                  <a:moveTo>
                    <a:pt x="0" y="0"/>
                  </a:moveTo>
                  <a:lnTo>
                    <a:pt x="12581286" y="0"/>
                  </a:lnTo>
                  <a:lnTo>
                    <a:pt x="12581286" y="336777"/>
                  </a:lnTo>
                  <a:lnTo>
                    <a:pt x="0" y="336777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706564114" name="Group 4"/>
          <p:cNvGrpSpPr/>
          <p:nvPr/>
        </p:nvGrpSpPr>
        <p:grpSpPr bwMode="auto">
          <a:xfrm rot="5400000">
            <a:off x="182390" y="13198943"/>
            <a:ext cx="1208148" cy="507858"/>
            <a:chOff x="0" y="0"/>
            <a:chExt cx="517522" cy="217546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517522" cy="217546"/>
            </a:xfrm>
            <a:custGeom>
              <a:avLst/>
              <a:gdLst/>
              <a:ahLst/>
              <a:cxnLst/>
              <a:rect l="l" t="t" r="r" b="b"/>
              <a:pathLst>
                <a:path w="517522" h="217546" extrusionOk="0">
                  <a:moveTo>
                    <a:pt x="0" y="0"/>
                  </a:moveTo>
                  <a:lnTo>
                    <a:pt x="517522" y="0"/>
                  </a:lnTo>
                  <a:lnTo>
                    <a:pt x="517522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131265969" name="Group 6"/>
          <p:cNvGrpSpPr/>
          <p:nvPr/>
        </p:nvGrpSpPr>
        <p:grpSpPr bwMode="auto">
          <a:xfrm rot="5400000">
            <a:off x="-15624" y="11657416"/>
            <a:ext cx="1613306" cy="507858"/>
            <a:chOff x="0" y="0"/>
            <a:chExt cx="691075" cy="217546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691075" cy="217546"/>
            </a:xfrm>
            <a:custGeom>
              <a:avLst/>
              <a:gdLst/>
              <a:ahLst/>
              <a:cxnLst/>
              <a:rect l="l" t="t" r="r" b="b"/>
              <a:pathLst>
                <a:path w="691075" h="217546" extrusionOk="0">
                  <a:moveTo>
                    <a:pt x="0" y="0"/>
                  </a:moveTo>
                  <a:lnTo>
                    <a:pt x="691075" y="0"/>
                  </a:lnTo>
                  <a:lnTo>
                    <a:pt x="691075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840530024" name="Group 8"/>
          <p:cNvGrpSpPr/>
          <p:nvPr/>
        </p:nvGrpSpPr>
        <p:grpSpPr bwMode="auto">
          <a:xfrm rot="5400000">
            <a:off x="-14473" y="10015161"/>
            <a:ext cx="1611005" cy="507858"/>
            <a:chOff x="0" y="0"/>
            <a:chExt cx="690089" cy="217546"/>
          </a:xfrm>
        </p:grpSpPr>
        <p:sp>
          <p:nvSpPr>
            <p:cNvPr id="9" name="Freeform 9"/>
            <p:cNvSpPr/>
            <p:nvPr/>
          </p:nvSpPr>
          <p:spPr bwMode="auto">
            <a:xfrm>
              <a:off x="0" y="0"/>
              <a:ext cx="690089" cy="217546"/>
            </a:xfrm>
            <a:custGeom>
              <a:avLst/>
              <a:gdLst/>
              <a:ahLst/>
              <a:cxnLst/>
              <a:rect l="l" t="t" r="r" b="b"/>
              <a:pathLst>
                <a:path w="690089" h="217546" extrusionOk="0">
                  <a:moveTo>
                    <a:pt x="0" y="0"/>
                  </a:moveTo>
                  <a:lnTo>
                    <a:pt x="690089" y="0"/>
                  </a:lnTo>
                  <a:lnTo>
                    <a:pt x="690089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007511096" name="Group 10"/>
          <p:cNvGrpSpPr/>
          <p:nvPr/>
        </p:nvGrpSpPr>
        <p:grpSpPr bwMode="auto">
          <a:xfrm>
            <a:off x="1284142" y="12848798"/>
            <a:ext cx="19103498" cy="1208148"/>
            <a:chOff x="0" y="0"/>
            <a:chExt cx="6218026" cy="393242"/>
          </a:xfrm>
        </p:grpSpPr>
        <p:sp>
          <p:nvSpPr>
            <p:cNvPr id="11" name="Freeform 11"/>
            <p:cNvSpPr/>
            <p:nvPr/>
          </p:nvSpPr>
          <p:spPr bwMode="auto">
            <a:xfrm>
              <a:off x="0" y="0"/>
              <a:ext cx="6218026" cy="393242"/>
            </a:xfrm>
            <a:custGeom>
              <a:avLst/>
              <a:gdLst/>
              <a:ahLst/>
              <a:cxnLst/>
              <a:rect l="l" t="t" r="r" b="b"/>
              <a:pathLst>
                <a:path w="6218026" h="393242" extrusionOk="0">
                  <a:moveTo>
                    <a:pt x="0" y="0"/>
                  </a:moveTo>
                  <a:lnTo>
                    <a:pt x="6218026" y="0"/>
                  </a:lnTo>
                  <a:lnTo>
                    <a:pt x="6218026" y="393242"/>
                  </a:lnTo>
                  <a:lnTo>
                    <a:pt x="0" y="393242"/>
                  </a:lnTo>
                  <a:close/>
                </a:path>
              </a:pathLst>
            </a:custGeom>
            <a:solidFill>
              <a:srgbClr val="C61E1E"/>
            </a:solidFill>
          </p:spPr>
        </p:sp>
      </p:grpSp>
      <p:grpSp>
        <p:nvGrpSpPr>
          <p:cNvPr id="2119740840" name="Group 12"/>
          <p:cNvGrpSpPr/>
          <p:nvPr/>
        </p:nvGrpSpPr>
        <p:grpSpPr bwMode="auto">
          <a:xfrm>
            <a:off x="1284142" y="9463588"/>
            <a:ext cx="6419993" cy="3232810"/>
            <a:chOff x="0" y="0"/>
            <a:chExt cx="10467301" cy="5270845"/>
          </a:xfrm>
        </p:grpSpPr>
        <p:sp>
          <p:nvSpPr>
            <p:cNvPr id="13" name="Freeform 13"/>
            <p:cNvSpPr/>
            <p:nvPr/>
          </p:nvSpPr>
          <p:spPr bwMode="auto">
            <a:xfrm>
              <a:off x="0" y="0"/>
              <a:ext cx="10467301" cy="5270845"/>
            </a:xfrm>
            <a:custGeom>
              <a:avLst/>
              <a:gdLst/>
              <a:ahLst/>
              <a:cxnLst/>
              <a:rect l="l" t="t" r="r" b="b"/>
              <a:pathLst>
                <a:path w="10467301" h="5270845" extrusionOk="0">
                  <a:moveTo>
                    <a:pt x="0" y="0"/>
                  </a:moveTo>
                  <a:lnTo>
                    <a:pt x="10467301" y="0"/>
                  </a:lnTo>
                  <a:lnTo>
                    <a:pt x="10467301" y="5270845"/>
                  </a:lnTo>
                  <a:lnTo>
                    <a:pt x="0" y="5270845"/>
                  </a:lnTo>
                  <a:close/>
                </a:path>
              </a:pathLst>
            </a:custGeom>
            <a:solidFill>
              <a:srgbClr val="E83B3B"/>
            </a:solidFill>
          </p:spPr>
        </p:sp>
      </p:grpSp>
      <p:grpSp>
        <p:nvGrpSpPr>
          <p:cNvPr id="907427210" name="Group 14"/>
          <p:cNvGrpSpPr/>
          <p:nvPr/>
        </p:nvGrpSpPr>
        <p:grpSpPr bwMode="auto">
          <a:xfrm>
            <a:off x="7977892" y="9458188"/>
            <a:ext cx="6457143" cy="3243610"/>
            <a:chOff x="0" y="0"/>
            <a:chExt cx="10527871" cy="5288454"/>
          </a:xfrm>
        </p:grpSpPr>
        <p:sp>
          <p:nvSpPr>
            <p:cNvPr id="15" name="Freeform 15"/>
            <p:cNvSpPr/>
            <p:nvPr/>
          </p:nvSpPr>
          <p:spPr bwMode="auto">
            <a:xfrm>
              <a:off x="0" y="0"/>
              <a:ext cx="10527871" cy="5288454"/>
            </a:xfrm>
            <a:custGeom>
              <a:avLst/>
              <a:gdLst/>
              <a:ahLst/>
              <a:cxnLst/>
              <a:rect l="l" t="t" r="r" b="b"/>
              <a:pathLst>
                <a:path w="10527871" h="5288454" extrusionOk="0">
                  <a:moveTo>
                    <a:pt x="0" y="0"/>
                  </a:moveTo>
                  <a:lnTo>
                    <a:pt x="10527871" y="0"/>
                  </a:lnTo>
                  <a:lnTo>
                    <a:pt x="10527871" y="5288454"/>
                  </a:lnTo>
                  <a:lnTo>
                    <a:pt x="0" y="5288454"/>
                  </a:lnTo>
                  <a:close/>
                </a:path>
              </a:pathLst>
            </a:custGeom>
            <a:solidFill>
              <a:srgbClr val="E83B3B"/>
            </a:solidFill>
          </p:spPr>
        </p:sp>
      </p:grpSp>
      <p:grpSp>
        <p:nvGrpSpPr>
          <p:cNvPr id="1688557289" name="Group 16"/>
          <p:cNvGrpSpPr/>
          <p:nvPr/>
        </p:nvGrpSpPr>
        <p:grpSpPr bwMode="auto">
          <a:xfrm>
            <a:off x="14673161" y="9452788"/>
            <a:ext cx="5714479" cy="3243610"/>
            <a:chOff x="0" y="0"/>
            <a:chExt cx="9317015" cy="5288454"/>
          </a:xfrm>
        </p:grpSpPr>
        <p:sp>
          <p:nvSpPr>
            <p:cNvPr id="17" name="Freeform 17"/>
            <p:cNvSpPr/>
            <p:nvPr/>
          </p:nvSpPr>
          <p:spPr bwMode="auto">
            <a:xfrm>
              <a:off x="0" y="0"/>
              <a:ext cx="9317015" cy="5288454"/>
            </a:xfrm>
            <a:custGeom>
              <a:avLst/>
              <a:gdLst/>
              <a:ahLst/>
              <a:cxnLst/>
              <a:rect l="l" t="t" r="r" b="b"/>
              <a:pathLst>
                <a:path w="9317015" h="5288454" extrusionOk="0">
                  <a:moveTo>
                    <a:pt x="0" y="0"/>
                  </a:moveTo>
                  <a:lnTo>
                    <a:pt x="9317015" y="0"/>
                  </a:lnTo>
                  <a:lnTo>
                    <a:pt x="9317015" y="5288454"/>
                  </a:lnTo>
                  <a:lnTo>
                    <a:pt x="0" y="5288454"/>
                  </a:lnTo>
                  <a:close/>
                </a:path>
              </a:pathLst>
            </a:custGeom>
            <a:solidFill>
              <a:srgbClr val="E83B3B"/>
            </a:solidFill>
          </p:spPr>
        </p:sp>
      </p:grpSp>
      <p:grpSp>
        <p:nvGrpSpPr>
          <p:cNvPr id="144826174" name="Group 18"/>
          <p:cNvGrpSpPr/>
          <p:nvPr/>
        </p:nvGrpSpPr>
        <p:grpSpPr bwMode="auto">
          <a:xfrm>
            <a:off x="14708793" y="8732196"/>
            <a:ext cx="5586231" cy="598939"/>
            <a:chOff x="0" y="0"/>
            <a:chExt cx="5851575" cy="627389"/>
          </a:xfrm>
        </p:grpSpPr>
        <p:sp>
          <p:nvSpPr>
            <p:cNvPr id="19" name="Freeform 19"/>
            <p:cNvSpPr/>
            <p:nvPr/>
          </p:nvSpPr>
          <p:spPr bwMode="auto">
            <a:xfrm>
              <a:off x="0" y="0"/>
              <a:ext cx="5851575" cy="627389"/>
            </a:xfrm>
            <a:custGeom>
              <a:avLst/>
              <a:gdLst/>
              <a:ahLst/>
              <a:cxnLst/>
              <a:rect l="l" t="t" r="r" b="b"/>
              <a:pathLst>
                <a:path w="5851575" h="627389" extrusionOk="0">
                  <a:moveTo>
                    <a:pt x="0" y="0"/>
                  </a:moveTo>
                  <a:lnTo>
                    <a:pt x="5851575" y="0"/>
                  </a:lnTo>
                  <a:lnTo>
                    <a:pt x="5851575" y="627389"/>
                  </a:lnTo>
                  <a:lnTo>
                    <a:pt x="0" y="627389"/>
                  </a:lnTo>
                  <a:close/>
                </a:path>
              </a:pathLst>
            </a:custGeom>
            <a:solidFill>
              <a:srgbClr val="EF8B8B"/>
            </a:solidFill>
          </p:spPr>
        </p:sp>
      </p:grpSp>
      <p:grpSp>
        <p:nvGrpSpPr>
          <p:cNvPr id="1000617434" name="Group 20"/>
          <p:cNvGrpSpPr/>
          <p:nvPr/>
        </p:nvGrpSpPr>
        <p:grpSpPr bwMode="auto">
          <a:xfrm>
            <a:off x="1091353" y="1912631"/>
            <a:ext cx="6612782" cy="3046689"/>
            <a:chOff x="0" y="0"/>
            <a:chExt cx="2326993" cy="1072109"/>
          </a:xfrm>
        </p:grpSpPr>
        <p:sp>
          <p:nvSpPr>
            <p:cNvPr id="21" name="Freeform 21"/>
            <p:cNvSpPr/>
            <p:nvPr/>
          </p:nvSpPr>
          <p:spPr bwMode="auto">
            <a:xfrm>
              <a:off x="31750" y="31750"/>
              <a:ext cx="2263493" cy="1008609"/>
            </a:xfrm>
            <a:custGeom>
              <a:avLst/>
              <a:gdLst/>
              <a:ahLst/>
              <a:cxnLst/>
              <a:rect l="l" t="t" r="r" b="b"/>
              <a:pathLst>
                <a:path w="2263493" h="1008609" extrusionOk="0">
                  <a:moveTo>
                    <a:pt x="2170783" y="1008609"/>
                  </a:moveTo>
                  <a:lnTo>
                    <a:pt x="92710" y="1008609"/>
                  </a:lnTo>
                  <a:cubicBezTo>
                    <a:pt x="41910" y="1008609"/>
                    <a:pt x="0" y="966699"/>
                    <a:pt x="0" y="91589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69513" y="0"/>
                  </a:lnTo>
                  <a:cubicBezTo>
                    <a:pt x="2220313" y="0"/>
                    <a:pt x="2262223" y="41910"/>
                    <a:pt x="2262223" y="92710"/>
                  </a:cubicBezTo>
                  <a:lnTo>
                    <a:pt x="2262223" y="914629"/>
                  </a:lnTo>
                  <a:cubicBezTo>
                    <a:pt x="2263493" y="966699"/>
                    <a:pt x="2221583" y="1008609"/>
                    <a:pt x="2170783" y="1008609"/>
                  </a:cubicBezTo>
                  <a:close/>
                </a:path>
              </a:pathLst>
            </a:custGeom>
            <a:solidFill>
              <a:srgbClr val="E83B3B"/>
            </a:solidFill>
          </p:spPr>
        </p:sp>
        <p:sp>
          <p:nvSpPr>
            <p:cNvPr id="22" name="Freeform 22"/>
            <p:cNvSpPr/>
            <p:nvPr/>
          </p:nvSpPr>
          <p:spPr bwMode="auto">
            <a:xfrm>
              <a:off x="0" y="0"/>
              <a:ext cx="2326993" cy="1072109"/>
            </a:xfrm>
            <a:custGeom>
              <a:avLst/>
              <a:gdLst/>
              <a:ahLst/>
              <a:cxnLst/>
              <a:rect l="l" t="t" r="r" b="b"/>
              <a:pathLst>
                <a:path w="2326993" h="1072109" extrusionOk="0">
                  <a:moveTo>
                    <a:pt x="2202533" y="59690"/>
                  </a:moveTo>
                  <a:cubicBezTo>
                    <a:pt x="2238093" y="59690"/>
                    <a:pt x="2267303" y="88900"/>
                    <a:pt x="2267303" y="124460"/>
                  </a:cubicBezTo>
                  <a:lnTo>
                    <a:pt x="2267303" y="947649"/>
                  </a:lnTo>
                  <a:cubicBezTo>
                    <a:pt x="2267303" y="983209"/>
                    <a:pt x="2238093" y="1012419"/>
                    <a:pt x="2202533" y="1012419"/>
                  </a:cubicBezTo>
                  <a:lnTo>
                    <a:pt x="124460" y="1012419"/>
                  </a:lnTo>
                  <a:cubicBezTo>
                    <a:pt x="88900" y="1012419"/>
                    <a:pt x="59690" y="983209"/>
                    <a:pt x="59690" y="94764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202533" y="59690"/>
                  </a:lnTo>
                  <a:moveTo>
                    <a:pt x="220253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47649"/>
                  </a:lnTo>
                  <a:cubicBezTo>
                    <a:pt x="0" y="1016229"/>
                    <a:pt x="55880" y="1072109"/>
                    <a:pt x="124460" y="1072109"/>
                  </a:cubicBezTo>
                  <a:lnTo>
                    <a:pt x="2202533" y="1072109"/>
                  </a:lnTo>
                  <a:cubicBezTo>
                    <a:pt x="2271113" y="1072109"/>
                    <a:pt x="2326993" y="1016229"/>
                    <a:pt x="2326993" y="947649"/>
                  </a:cubicBezTo>
                  <a:lnTo>
                    <a:pt x="2326993" y="124460"/>
                  </a:lnTo>
                  <a:cubicBezTo>
                    <a:pt x="2326993" y="55880"/>
                    <a:pt x="2271113" y="0"/>
                    <a:pt x="2202533" y="0"/>
                  </a:cubicBezTo>
                  <a:close/>
                </a:path>
              </a:pathLst>
            </a:custGeom>
            <a:solidFill>
              <a:srgbClr val="EF8B8B"/>
            </a:solidFill>
          </p:spPr>
        </p:sp>
      </p:grpSp>
      <p:sp>
        <p:nvSpPr>
          <p:cNvPr id="134748476" name="Freeform 23"/>
          <p:cNvSpPr/>
          <p:nvPr/>
        </p:nvSpPr>
        <p:spPr bwMode="auto">
          <a:xfrm>
            <a:off x="7960075" y="5692908"/>
            <a:ext cx="6399497" cy="3662646"/>
          </a:xfrm>
          <a:custGeom>
            <a:avLst/>
            <a:gdLst/>
            <a:ahLst/>
            <a:cxnLst/>
            <a:rect l="l" t="t" r="r" b="b"/>
            <a:pathLst>
              <a:path w="5160305" h="3662647" extrusionOk="0">
                <a:moveTo>
                  <a:pt x="0" y="0"/>
                </a:moveTo>
                <a:lnTo>
                  <a:pt x="5160305" y="0"/>
                </a:lnTo>
                <a:lnTo>
                  <a:pt x="5160305" y="3662647"/>
                </a:lnTo>
                <a:lnTo>
                  <a:pt x="0" y="36626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360" r="-15322" b="-1956"/>
            </a:stretch>
          </a:blipFill>
        </p:spPr>
      </p:sp>
      <p:sp>
        <p:nvSpPr>
          <p:cNvPr id="559793939" name="Freeform 24"/>
          <p:cNvSpPr/>
          <p:nvPr/>
        </p:nvSpPr>
        <p:spPr bwMode="auto">
          <a:xfrm>
            <a:off x="1349816" y="5668488"/>
            <a:ext cx="6365487" cy="3662646"/>
          </a:xfrm>
          <a:custGeom>
            <a:avLst/>
            <a:gdLst/>
            <a:ahLst/>
            <a:cxnLst/>
            <a:rect l="l" t="t" r="r" b="b"/>
            <a:pathLst>
              <a:path w="5333269" h="3662647" extrusionOk="0">
                <a:moveTo>
                  <a:pt x="0" y="0"/>
                </a:moveTo>
                <a:lnTo>
                  <a:pt x="5333269" y="0"/>
                </a:lnTo>
                <a:lnTo>
                  <a:pt x="5333269" y="3662647"/>
                </a:lnTo>
                <a:lnTo>
                  <a:pt x="0" y="36626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69" t="-1830" r="-799" b="-1828"/>
            </a:stretch>
          </a:blipFill>
        </p:spPr>
      </p:sp>
      <p:grpSp>
        <p:nvGrpSpPr>
          <p:cNvPr id="1779884833" name="Group 25"/>
          <p:cNvGrpSpPr/>
          <p:nvPr/>
        </p:nvGrpSpPr>
        <p:grpSpPr bwMode="auto">
          <a:xfrm>
            <a:off x="13742845" y="822649"/>
            <a:ext cx="5561951" cy="4694470"/>
            <a:chOff x="0" y="0"/>
            <a:chExt cx="812800" cy="686030"/>
          </a:xfrm>
        </p:grpSpPr>
        <p:sp>
          <p:nvSpPr>
            <p:cNvPr id="26" name="Freeform 26"/>
            <p:cNvSpPr/>
            <p:nvPr/>
          </p:nvSpPr>
          <p:spPr bwMode="auto">
            <a:xfrm>
              <a:off x="0" y="0"/>
              <a:ext cx="812800" cy="686030"/>
            </a:xfrm>
            <a:custGeom>
              <a:avLst/>
              <a:gdLst/>
              <a:ahLst/>
              <a:cxnLst/>
              <a:rect l="l" t="t" r="r" b="b"/>
              <a:pathLst>
                <a:path w="812800" h="686030" extrusionOk="0">
                  <a:moveTo>
                    <a:pt x="812800" y="343015"/>
                  </a:moveTo>
                  <a:lnTo>
                    <a:pt x="609600" y="686030"/>
                  </a:lnTo>
                  <a:lnTo>
                    <a:pt x="203200" y="686030"/>
                  </a:lnTo>
                  <a:lnTo>
                    <a:pt x="0" y="343015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3015"/>
                  </a:lnTo>
                  <a:close/>
                </a:path>
              </a:pathLst>
            </a:custGeom>
            <a:solidFill>
              <a:srgbClr val="EF8B8B"/>
            </a:solidFill>
          </p:spPr>
        </p:sp>
        <p:sp>
          <p:nvSpPr>
            <p:cNvPr id="27" name="TextBox 27"/>
            <p:cNvSpPr txBox="1"/>
            <p:nvPr/>
          </p:nvSpPr>
          <p:spPr bwMode="auto">
            <a:xfrm>
              <a:off x="114300" y="-57150"/>
              <a:ext cx="584200" cy="74318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9"/>
                </a:lnSpc>
                <a:defRPr/>
              </a:pPr>
              <a:endParaRPr/>
            </a:p>
          </p:txBody>
        </p:sp>
      </p:grpSp>
      <p:sp>
        <p:nvSpPr>
          <p:cNvPr id="198550833" name="TextBox 28"/>
          <p:cNvSpPr txBox="1"/>
          <p:nvPr/>
        </p:nvSpPr>
        <p:spPr bwMode="auto">
          <a:xfrm>
            <a:off x="6354244" y="14270284"/>
            <a:ext cx="8552727" cy="332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1"/>
              </a:lnSpc>
              <a:defRPr/>
            </a:pPr>
            <a:r>
              <a:rPr lang="en-US" sz="210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Après la 3ème  </a:t>
            </a:r>
            <a:endParaRPr/>
          </a:p>
        </p:txBody>
      </p:sp>
      <p:sp>
        <p:nvSpPr>
          <p:cNvPr id="323799011" name="TextBox 29"/>
          <p:cNvSpPr txBox="1"/>
          <p:nvPr/>
        </p:nvSpPr>
        <p:spPr bwMode="auto">
          <a:xfrm rot="-5533870">
            <a:off x="219201" y="13231342"/>
            <a:ext cx="1125450" cy="3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1"/>
              </a:lnSpc>
              <a:defRPr/>
            </a:pPr>
            <a:r>
              <a:rPr lang="en-US" sz="2200" spc="4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2nde </a:t>
            </a:r>
            <a:endParaRPr/>
          </a:p>
        </p:txBody>
      </p:sp>
      <p:sp>
        <p:nvSpPr>
          <p:cNvPr id="1298846082" name="TextBox 30"/>
          <p:cNvSpPr txBox="1"/>
          <p:nvPr/>
        </p:nvSpPr>
        <p:spPr bwMode="auto">
          <a:xfrm rot="-5400000">
            <a:off x="272228" y="11780843"/>
            <a:ext cx="1019383" cy="3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1"/>
              </a:lnSpc>
              <a:defRPr/>
            </a:pPr>
            <a:r>
              <a:rPr lang="en-US" sz="2200" spc="4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1ère</a:t>
            </a:r>
            <a:endParaRPr/>
          </a:p>
        </p:txBody>
      </p:sp>
      <p:sp>
        <p:nvSpPr>
          <p:cNvPr id="999561739" name="TextBox 31"/>
          <p:cNvSpPr txBox="1"/>
          <p:nvPr/>
        </p:nvSpPr>
        <p:spPr bwMode="auto">
          <a:xfrm rot="-5400000">
            <a:off x="448409" y="10093957"/>
            <a:ext cx="710584" cy="35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1"/>
              </a:lnSpc>
              <a:defRPr/>
            </a:pPr>
            <a:r>
              <a:rPr lang="en-US" sz="2200" spc="4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Tale</a:t>
            </a:r>
            <a:endParaRPr/>
          </a:p>
        </p:txBody>
      </p:sp>
      <p:sp>
        <p:nvSpPr>
          <p:cNvPr id="1388367861" name="TextBox 32"/>
          <p:cNvSpPr txBox="1"/>
          <p:nvPr/>
        </p:nvSpPr>
        <p:spPr bwMode="auto">
          <a:xfrm>
            <a:off x="6223189" y="13090734"/>
            <a:ext cx="8937622" cy="564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9"/>
              </a:lnSpc>
              <a:defRPr/>
            </a:pPr>
            <a:r>
              <a:rPr lang="en-US" sz="33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 L'ALIMENTATION</a:t>
            </a:r>
            <a:endParaRPr/>
          </a:p>
        </p:txBody>
      </p:sp>
      <p:sp>
        <p:nvSpPr>
          <p:cNvPr id="727726960" name="TextBox 33"/>
          <p:cNvSpPr txBox="1"/>
          <p:nvPr/>
        </p:nvSpPr>
        <p:spPr bwMode="auto">
          <a:xfrm>
            <a:off x="2038368" y="9605803"/>
            <a:ext cx="5034298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1"/>
              </a:lnSpc>
              <a:defRPr/>
            </a:pPr>
            <a:r>
              <a:rPr lang="en-US" sz="23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Boucher-charcutier-traiteur</a:t>
            </a:r>
            <a:endParaRPr/>
          </a:p>
        </p:txBody>
      </p:sp>
      <p:sp>
        <p:nvSpPr>
          <p:cNvPr id="35438744" name="TextBox 34"/>
          <p:cNvSpPr txBox="1"/>
          <p:nvPr/>
        </p:nvSpPr>
        <p:spPr bwMode="auto">
          <a:xfrm>
            <a:off x="9367746" y="9605803"/>
            <a:ext cx="3641804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1"/>
              </a:lnSpc>
              <a:defRPr/>
            </a:pPr>
            <a:r>
              <a:rPr lang="en-US" sz="23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Boulanger-pâtissier</a:t>
            </a:r>
            <a:endParaRPr/>
          </a:p>
        </p:txBody>
      </p:sp>
      <p:sp>
        <p:nvSpPr>
          <p:cNvPr id="2001046232" name="TextBox 35"/>
          <p:cNvSpPr txBox="1"/>
          <p:nvPr/>
        </p:nvSpPr>
        <p:spPr bwMode="auto">
          <a:xfrm>
            <a:off x="1756889" y="2879120"/>
            <a:ext cx="5281710" cy="1066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5"/>
              </a:lnSpc>
              <a:defRPr/>
            </a:pPr>
            <a:r>
              <a:rPr lang="en-US" sz="31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 L'ALIMENTATION</a:t>
            </a:r>
            <a:endParaRPr/>
          </a:p>
        </p:txBody>
      </p:sp>
      <p:sp>
        <p:nvSpPr>
          <p:cNvPr id="1408743579" name="TextBox 36"/>
          <p:cNvSpPr txBox="1"/>
          <p:nvPr/>
        </p:nvSpPr>
        <p:spPr bwMode="auto">
          <a:xfrm>
            <a:off x="15201038" y="9605803"/>
            <a:ext cx="4580142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1"/>
              </a:lnSpc>
              <a:defRPr/>
            </a:pPr>
            <a:r>
              <a:rPr lang="en-US" sz="23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Poissonnier-écailler-traiteur</a:t>
            </a:r>
            <a:endParaRPr/>
          </a:p>
        </p:txBody>
      </p:sp>
      <p:sp>
        <p:nvSpPr>
          <p:cNvPr id="2069203249" name="TextBox 37"/>
          <p:cNvSpPr txBox="1"/>
          <p:nvPr/>
        </p:nvSpPr>
        <p:spPr bwMode="auto">
          <a:xfrm>
            <a:off x="14920110" y="8849480"/>
            <a:ext cx="5156755" cy="36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3"/>
              </a:lnSpc>
              <a:defRPr/>
            </a:pPr>
            <a:r>
              <a:rPr lang="en-US" sz="2050" b="1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Hors académie</a:t>
            </a:r>
            <a:endParaRPr/>
          </a:p>
        </p:txBody>
      </p:sp>
      <p:sp>
        <p:nvSpPr>
          <p:cNvPr id="740529836" name="TextBox 38"/>
          <p:cNvSpPr txBox="1"/>
          <p:nvPr/>
        </p:nvSpPr>
        <p:spPr bwMode="auto">
          <a:xfrm>
            <a:off x="14037852" y="912070"/>
            <a:ext cx="4960436" cy="4217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6"/>
              </a:lnSpc>
              <a:defRPr/>
            </a:pPr>
            <a:r>
              <a:rPr lang="en-US" sz="2150" b="1" spc="43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Sélectionner,</a:t>
            </a:r>
            <a:endParaRPr/>
          </a:p>
          <a:p>
            <a:pPr algn="ctr">
              <a:lnSpc>
                <a:spcPts val="2846"/>
              </a:lnSpc>
              <a:defRPr/>
            </a:pPr>
            <a:r>
              <a:rPr lang="en-US" sz="2150" b="1" spc="43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préparer et transformer</a:t>
            </a:r>
            <a:endParaRPr/>
          </a:p>
          <a:p>
            <a:pPr algn="ctr">
              <a:lnSpc>
                <a:spcPts val="2846"/>
              </a:lnSpc>
              <a:defRPr/>
            </a:pPr>
            <a:r>
              <a:rPr lang="en-US" sz="2150" b="1" spc="43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des produits alimentaires</a:t>
            </a:r>
            <a:endParaRPr/>
          </a:p>
          <a:p>
            <a:pPr algn="ctr">
              <a:lnSpc>
                <a:spcPts val="2846"/>
              </a:lnSpc>
              <a:defRPr/>
            </a:pPr>
            <a:endParaRPr lang="en-US" sz="2150" b="1" spc="43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846"/>
              </a:lnSpc>
              <a:defRPr/>
            </a:pPr>
            <a:r>
              <a:rPr lang="en-US" sz="2150" b="1" spc="43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Respecter les normes d'hygiène</a:t>
            </a:r>
            <a:endParaRPr/>
          </a:p>
          <a:p>
            <a:pPr algn="ctr">
              <a:lnSpc>
                <a:spcPts val="2846"/>
              </a:lnSpc>
              <a:defRPr/>
            </a:pPr>
            <a:r>
              <a:rPr lang="en-US" sz="2150" b="1" spc="43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et de sécurité alimentaire</a:t>
            </a:r>
            <a:endParaRPr/>
          </a:p>
          <a:p>
            <a:pPr algn="ctr">
              <a:lnSpc>
                <a:spcPts val="2846"/>
              </a:lnSpc>
              <a:defRPr/>
            </a:pPr>
            <a:endParaRPr lang="en-US" sz="2150" b="1" spc="43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846"/>
              </a:lnSpc>
              <a:defRPr/>
            </a:pPr>
            <a:r>
              <a:rPr lang="en-US" sz="2150" b="1" spc="43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Techniques de vente et de</a:t>
            </a:r>
            <a:endParaRPr/>
          </a:p>
          <a:p>
            <a:pPr algn="ctr">
              <a:lnSpc>
                <a:spcPts val="2846"/>
              </a:lnSpc>
              <a:defRPr/>
            </a:pPr>
            <a:r>
              <a:rPr lang="en-US" sz="2150" b="1" spc="43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commercialisation</a:t>
            </a:r>
            <a:endParaRPr/>
          </a:p>
          <a:p>
            <a:pPr algn="ctr">
              <a:lnSpc>
                <a:spcPts val="2846"/>
              </a:lnSpc>
              <a:defRPr/>
            </a:pPr>
            <a:endParaRPr lang="en-US" sz="2150" b="1" spc="43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846"/>
              </a:lnSpc>
              <a:defRPr/>
            </a:pPr>
            <a:r>
              <a:rPr lang="en-US" sz="2150" b="1" spc="43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Conduite et gestion</a:t>
            </a:r>
            <a:endParaRPr/>
          </a:p>
          <a:p>
            <a:pPr algn="ctr">
              <a:lnSpc>
                <a:spcPts val="2846"/>
              </a:lnSpc>
              <a:spcBef>
                <a:spcPts val="0"/>
              </a:spcBef>
              <a:defRPr/>
            </a:pPr>
            <a:r>
              <a:rPr lang="en-US" sz="2150" b="1" spc="43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d'une entreprise</a:t>
            </a:r>
            <a:endParaRPr/>
          </a:p>
        </p:txBody>
      </p:sp>
      <p:sp>
        <p:nvSpPr>
          <p:cNvPr id="1576561510" name="TextBox 39"/>
          <p:cNvSpPr txBox="1"/>
          <p:nvPr/>
        </p:nvSpPr>
        <p:spPr bwMode="auto">
          <a:xfrm>
            <a:off x="1190363" y="10250040"/>
            <a:ext cx="6607550" cy="2418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Boucher(ère)</a:t>
            </a:r>
            <a:endParaRPr/>
          </a:p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Charcutier(ère) traiteur(euse)</a:t>
            </a:r>
            <a:endParaRPr/>
          </a:p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Commerçant(e) en alimentation</a:t>
            </a:r>
            <a:endParaRPr/>
          </a:p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Responsable de rayon</a:t>
            </a:r>
            <a:endParaRPr/>
          </a:p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Chef(fe) d'une entreprise de l'alimentation</a:t>
            </a:r>
            <a:endParaRPr/>
          </a:p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Opérateur(trice) de fabrication de produits alimentaires</a:t>
            </a:r>
            <a:endParaRPr/>
          </a:p>
        </p:txBody>
      </p:sp>
      <p:sp>
        <p:nvSpPr>
          <p:cNvPr id="1278896236" name="TextBox 40"/>
          <p:cNvSpPr txBox="1"/>
          <p:nvPr/>
        </p:nvSpPr>
        <p:spPr bwMode="auto">
          <a:xfrm>
            <a:off x="7960076" y="10201610"/>
            <a:ext cx="6457143" cy="2418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Boulanger(ère)</a:t>
            </a:r>
            <a:endParaRPr/>
          </a:p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Pâtissier(ère)</a:t>
            </a:r>
            <a:endParaRPr/>
          </a:p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Commerçant(e) en alimentation</a:t>
            </a:r>
            <a:endParaRPr/>
          </a:p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Responsable de rayon</a:t>
            </a:r>
            <a:endParaRPr/>
          </a:p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Chef(fe) d'une entreprise de l'alimentation</a:t>
            </a:r>
            <a:endParaRPr/>
          </a:p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Opérateur(trice) de fabrication de produits alimentaires</a:t>
            </a:r>
            <a:endParaRPr/>
          </a:p>
        </p:txBody>
      </p:sp>
      <p:sp>
        <p:nvSpPr>
          <p:cNvPr id="56405623" name="Freeform 41"/>
          <p:cNvSpPr/>
          <p:nvPr/>
        </p:nvSpPr>
        <p:spPr bwMode="auto">
          <a:xfrm>
            <a:off x="952633" y="339126"/>
            <a:ext cx="7205769" cy="1573505"/>
          </a:xfrm>
          <a:custGeom>
            <a:avLst/>
            <a:gdLst/>
            <a:ahLst/>
            <a:cxnLst/>
            <a:rect l="l" t="t" r="r" b="b"/>
            <a:pathLst>
              <a:path w="7205769" h="1573505" extrusionOk="0">
                <a:moveTo>
                  <a:pt x="0" y="0"/>
                </a:moveTo>
                <a:lnTo>
                  <a:pt x="7205768" y="0"/>
                </a:lnTo>
                <a:lnTo>
                  <a:pt x="7205768" y="1573505"/>
                </a:lnTo>
                <a:lnTo>
                  <a:pt x="0" y="15735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sp>
        <p:nvSpPr>
          <p:cNvPr id="1898144341" name="TextBox 42"/>
          <p:cNvSpPr txBox="1"/>
          <p:nvPr/>
        </p:nvSpPr>
        <p:spPr bwMode="auto">
          <a:xfrm>
            <a:off x="14708793" y="10454901"/>
            <a:ext cx="5358307" cy="206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1"/>
              </a:lnSpc>
              <a:defRPr/>
            </a:pPr>
            <a:endParaRPr/>
          </a:p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Poissonnier(ère)</a:t>
            </a:r>
            <a:endParaRPr/>
          </a:p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Commerçant(e) en alimentation</a:t>
            </a:r>
            <a:endParaRPr/>
          </a:p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Responsable de rayon</a:t>
            </a:r>
            <a:endParaRPr/>
          </a:p>
          <a:p>
            <a:pPr algn="l">
              <a:lnSpc>
                <a:spcPts val="2751"/>
              </a:lnSpc>
              <a:defRPr/>
            </a:pPr>
            <a:endParaRPr lang="en-US" sz="2100" b="1" spc="42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  <a:p>
            <a:pPr algn="l">
              <a:lnSpc>
                <a:spcPts val="2751"/>
              </a:lnSpc>
              <a:spcBef>
                <a:spcPts val="0"/>
              </a:spcBef>
              <a:defRPr/>
            </a:pPr>
            <a:endParaRPr lang="en-US" sz="2100" b="1" spc="42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832758786" name="Group 2"/>
          <p:cNvGrpSpPr/>
          <p:nvPr/>
        </p:nvGrpSpPr>
        <p:grpSpPr bwMode="auto">
          <a:xfrm>
            <a:off x="1517772" y="14096753"/>
            <a:ext cx="18635818" cy="601417"/>
            <a:chOff x="0" y="0"/>
            <a:chExt cx="8156571" cy="263230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8156571" cy="263230"/>
            </a:xfrm>
            <a:custGeom>
              <a:avLst/>
              <a:gdLst/>
              <a:ahLst/>
              <a:cxnLst/>
              <a:rect l="l" t="t" r="r" b="b"/>
              <a:pathLst>
                <a:path w="8156571" h="263230" extrusionOk="0">
                  <a:moveTo>
                    <a:pt x="0" y="0"/>
                  </a:moveTo>
                  <a:lnTo>
                    <a:pt x="8156571" y="0"/>
                  </a:lnTo>
                  <a:lnTo>
                    <a:pt x="8156571" y="263230"/>
                  </a:lnTo>
                  <a:lnTo>
                    <a:pt x="0" y="263230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558964965" name="Group 4"/>
          <p:cNvGrpSpPr/>
          <p:nvPr/>
        </p:nvGrpSpPr>
        <p:grpSpPr bwMode="auto">
          <a:xfrm rot="5400000">
            <a:off x="1102666" y="13089060"/>
            <a:ext cx="1313933" cy="483719"/>
            <a:chOff x="0" y="0"/>
            <a:chExt cx="590923" cy="217546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590923" cy="217546"/>
            </a:xfrm>
            <a:custGeom>
              <a:avLst/>
              <a:gdLst/>
              <a:ahLst/>
              <a:cxnLst/>
              <a:rect l="l" t="t" r="r" b="b"/>
              <a:pathLst>
                <a:path w="590923" h="217546" extrusionOk="0">
                  <a:moveTo>
                    <a:pt x="0" y="0"/>
                  </a:moveTo>
                  <a:lnTo>
                    <a:pt x="590923" y="0"/>
                  </a:lnTo>
                  <a:lnTo>
                    <a:pt x="590923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301384148" name="Group 6"/>
          <p:cNvGrpSpPr/>
          <p:nvPr/>
        </p:nvGrpSpPr>
        <p:grpSpPr bwMode="auto">
          <a:xfrm rot="5400000">
            <a:off x="1159402" y="11677501"/>
            <a:ext cx="1188915" cy="483719"/>
            <a:chOff x="0" y="0"/>
            <a:chExt cx="534698" cy="217546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534698" cy="217546"/>
            </a:xfrm>
            <a:custGeom>
              <a:avLst/>
              <a:gdLst/>
              <a:ahLst/>
              <a:cxnLst/>
              <a:rect l="l" t="t" r="r" b="b"/>
              <a:pathLst>
                <a:path w="534698" h="217546" extrusionOk="0">
                  <a:moveTo>
                    <a:pt x="0" y="0"/>
                  </a:moveTo>
                  <a:lnTo>
                    <a:pt x="534698" y="0"/>
                  </a:lnTo>
                  <a:lnTo>
                    <a:pt x="534698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870683192" name="Group 8"/>
          <p:cNvGrpSpPr/>
          <p:nvPr/>
        </p:nvGrpSpPr>
        <p:grpSpPr bwMode="auto">
          <a:xfrm rot="5400000">
            <a:off x="1143489" y="10362124"/>
            <a:ext cx="1232288" cy="483719"/>
            <a:chOff x="0" y="0"/>
            <a:chExt cx="554204" cy="217546"/>
          </a:xfrm>
        </p:grpSpPr>
        <p:sp>
          <p:nvSpPr>
            <p:cNvPr id="9" name="Freeform 9"/>
            <p:cNvSpPr/>
            <p:nvPr/>
          </p:nvSpPr>
          <p:spPr bwMode="auto">
            <a:xfrm>
              <a:off x="0" y="0"/>
              <a:ext cx="554204" cy="217546"/>
            </a:xfrm>
            <a:custGeom>
              <a:avLst/>
              <a:gdLst/>
              <a:ahLst/>
              <a:cxnLst/>
              <a:rect l="l" t="t" r="r" b="b"/>
              <a:pathLst>
                <a:path w="554204" h="217546" extrusionOk="0">
                  <a:moveTo>
                    <a:pt x="0" y="0"/>
                  </a:moveTo>
                  <a:lnTo>
                    <a:pt x="554204" y="0"/>
                  </a:lnTo>
                  <a:lnTo>
                    <a:pt x="554204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73311190" name="Group 10"/>
          <p:cNvGrpSpPr/>
          <p:nvPr/>
        </p:nvGrpSpPr>
        <p:grpSpPr bwMode="auto">
          <a:xfrm>
            <a:off x="2146649" y="12686132"/>
            <a:ext cx="18006942" cy="1301754"/>
            <a:chOff x="0" y="0"/>
            <a:chExt cx="6153591" cy="444854"/>
          </a:xfrm>
        </p:grpSpPr>
        <p:sp>
          <p:nvSpPr>
            <p:cNvPr id="11" name="Freeform 11"/>
            <p:cNvSpPr/>
            <p:nvPr/>
          </p:nvSpPr>
          <p:spPr bwMode="auto">
            <a:xfrm>
              <a:off x="0" y="0"/>
              <a:ext cx="6153591" cy="444854"/>
            </a:xfrm>
            <a:custGeom>
              <a:avLst/>
              <a:gdLst/>
              <a:ahLst/>
              <a:cxnLst/>
              <a:rect l="l" t="t" r="r" b="b"/>
              <a:pathLst>
                <a:path w="6153591" h="444854" extrusionOk="0">
                  <a:moveTo>
                    <a:pt x="0" y="0"/>
                  </a:moveTo>
                  <a:lnTo>
                    <a:pt x="6153591" y="0"/>
                  </a:lnTo>
                  <a:lnTo>
                    <a:pt x="6153591" y="444854"/>
                  </a:lnTo>
                  <a:lnTo>
                    <a:pt x="0" y="444854"/>
                  </a:lnTo>
                  <a:close/>
                </a:path>
              </a:pathLst>
            </a:custGeom>
            <a:solidFill>
              <a:srgbClr val="2D760D"/>
            </a:solidFill>
          </p:spPr>
        </p:sp>
      </p:grpSp>
      <p:grpSp>
        <p:nvGrpSpPr>
          <p:cNvPr id="572767362" name="Group 12"/>
          <p:cNvGrpSpPr/>
          <p:nvPr/>
        </p:nvGrpSpPr>
        <p:grpSpPr bwMode="auto">
          <a:xfrm>
            <a:off x="11057214" y="9987840"/>
            <a:ext cx="9096377" cy="2536367"/>
            <a:chOff x="0" y="0"/>
            <a:chExt cx="15571040" cy="4341715"/>
          </a:xfrm>
        </p:grpSpPr>
        <p:sp>
          <p:nvSpPr>
            <p:cNvPr id="13" name="Freeform 13"/>
            <p:cNvSpPr/>
            <p:nvPr/>
          </p:nvSpPr>
          <p:spPr bwMode="auto">
            <a:xfrm>
              <a:off x="0" y="0"/>
              <a:ext cx="15571040" cy="4341715"/>
            </a:xfrm>
            <a:custGeom>
              <a:avLst/>
              <a:gdLst/>
              <a:ahLst/>
              <a:cxnLst/>
              <a:rect l="l" t="t" r="r" b="b"/>
              <a:pathLst>
                <a:path w="15571040" h="4341715" extrusionOk="0">
                  <a:moveTo>
                    <a:pt x="0" y="0"/>
                  </a:moveTo>
                  <a:lnTo>
                    <a:pt x="15571040" y="0"/>
                  </a:lnTo>
                  <a:lnTo>
                    <a:pt x="15571040" y="4341715"/>
                  </a:lnTo>
                  <a:lnTo>
                    <a:pt x="0" y="4341715"/>
                  </a:lnTo>
                  <a:close/>
                </a:path>
              </a:pathLst>
            </a:custGeom>
            <a:solidFill>
              <a:srgbClr val="54BF26"/>
            </a:solidFill>
          </p:spPr>
        </p:sp>
      </p:grpSp>
      <p:grpSp>
        <p:nvGrpSpPr>
          <p:cNvPr id="1635216044" name="Group 14"/>
          <p:cNvGrpSpPr/>
          <p:nvPr/>
        </p:nvGrpSpPr>
        <p:grpSpPr bwMode="auto">
          <a:xfrm>
            <a:off x="2146649" y="9987840"/>
            <a:ext cx="8758165" cy="2536367"/>
            <a:chOff x="0" y="0"/>
            <a:chExt cx="14992094" cy="4341715"/>
          </a:xfrm>
        </p:grpSpPr>
        <p:sp>
          <p:nvSpPr>
            <p:cNvPr id="15" name="Freeform 15"/>
            <p:cNvSpPr/>
            <p:nvPr/>
          </p:nvSpPr>
          <p:spPr bwMode="auto">
            <a:xfrm>
              <a:off x="0" y="0"/>
              <a:ext cx="14992094" cy="4341715"/>
            </a:xfrm>
            <a:custGeom>
              <a:avLst/>
              <a:gdLst/>
              <a:ahLst/>
              <a:cxnLst/>
              <a:rect l="l" t="t" r="r" b="b"/>
              <a:pathLst>
                <a:path w="14992094" h="4341715" extrusionOk="0">
                  <a:moveTo>
                    <a:pt x="0" y="0"/>
                  </a:moveTo>
                  <a:lnTo>
                    <a:pt x="14992094" y="0"/>
                  </a:lnTo>
                  <a:lnTo>
                    <a:pt x="14992094" y="4341715"/>
                  </a:lnTo>
                  <a:lnTo>
                    <a:pt x="0" y="4341715"/>
                  </a:lnTo>
                  <a:close/>
                </a:path>
              </a:pathLst>
            </a:custGeom>
            <a:solidFill>
              <a:srgbClr val="54BF26"/>
            </a:solidFill>
          </p:spPr>
        </p:sp>
      </p:grpSp>
      <p:grpSp>
        <p:nvGrpSpPr>
          <p:cNvPr id="1389422735" name="Group 16"/>
          <p:cNvGrpSpPr/>
          <p:nvPr/>
        </p:nvGrpSpPr>
        <p:grpSpPr bwMode="auto">
          <a:xfrm>
            <a:off x="775322" y="2148916"/>
            <a:ext cx="7769825" cy="2678065"/>
            <a:chOff x="0" y="0"/>
            <a:chExt cx="2734148" cy="942393"/>
          </a:xfrm>
        </p:grpSpPr>
        <p:sp>
          <p:nvSpPr>
            <p:cNvPr id="17" name="Freeform 17"/>
            <p:cNvSpPr/>
            <p:nvPr/>
          </p:nvSpPr>
          <p:spPr bwMode="auto">
            <a:xfrm>
              <a:off x="31750" y="31750"/>
              <a:ext cx="2670648" cy="878893"/>
            </a:xfrm>
            <a:custGeom>
              <a:avLst/>
              <a:gdLst/>
              <a:ahLst/>
              <a:cxnLst/>
              <a:rect l="l" t="t" r="r" b="b"/>
              <a:pathLst>
                <a:path w="2670648" h="878893" extrusionOk="0">
                  <a:moveTo>
                    <a:pt x="2577938" y="878893"/>
                  </a:moveTo>
                  <a:lnTo>
                    <a:pt x="92710" y="878893"/>
                  </a:lnTo>
                  <a:cubicBezTo>
                    <a:pt x="41910" y="878893"/>
                    <a:pt x="0" y="836983"/>
                    <a:pt x="0" y="78618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76668" y="0"/>
                  </a:lnTo>
                  <a:cubicBezTo>
                    <a:pt x="2627468" y="0"/>
                    <a:pt x="2669378" y="41910"/>
                    <a:pt x="2669378" y="92710"/>
                  </a:cubicBezTo>
                  <a:lnTo>
                    <a:pt x="2669378" y="784913"/>
                  </a:lnTo>
                  <a:cubicBezTo>
                    <a:pt x="2670648" y="836983"/>
                    <a:pt x="2628738" y="878893"/>
                    <a:pt x="2577938" y="878893"/>
                  </a:cubicBezTo>
                  <a:close/>
                </a:path>
              </a:pathLst>
            </a:custGeom>
            <a:solidFill>
              <a:srgbClr val="54BF26"/>
            </a:solidFill>
          </p:spPr>
        </p:sp>
        <p:sp>
          <p:nvSpPr>
            <p:cNvPr id="18" name="Freeform 18"/>
            <p:cNvSpPr/>
            <p:nvPr/>
          </p:nvSpPr>
          <p:spPr bwMode="auto">
            <a:xfrm>
              <a:off x="0" y="0"/>
              <a:ext cx="2734148" cy="942393"/>
            </a:xfrm>
            <a:custGeom>
              <a:avLst/>
              <a:gdLst/>
              <a:ahLst/>
              <a:cxnLst/>
              <a:rect l="l" t="t" r="r" b="b"/>
              <a:pathLst>
                <a:path w="2734148" h="942393" extrusionOk="0">
                  <a:moveTo>
                    <a:pt x="2609688" y="59690"/>
                  </a:moveTo>
                  <a:cubicBezTo>
                    <a:pt x="2645248" y="59690"/>
                    <a:pt x="2674458" y="88900"/>
                    <a:pt x="2674458" y="124460"/>
                  </a:cubicBezTo>
                  <a:lnTo>
                    <a:pt x="2674458" y="817933"/>
                  </a:lnTo>
                  <a:cubicBezTo>
                    <a:pt x="2674458" y="853493"/>
                    <a:pt x="2645248" y="882703"/>
                    <a:pt x="2609688" y="882703"/>
                  </a:cubicBezTo>
                  <a:lnTo>
                    <a:pt x="124460" y="882703"/>
                  </a:lnTo>
                  <a:cubicBezTo>
                    <a:pt x="88900" y="882703"/>
                    <a:pt x="59690" y="853493"/>
                    <a:pt x="59690" y="81793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609688" y="59690"/>
                  </a:lnTo>
                  <a:moveTo>
                    <a:pt x="260968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17933"/>
                  </a:lnTo>
                  <a:cubicBezTo>
                    <a:pt x="0" y="886513"/>
                    <a:pt x="55880" y="942393"/>
                    <a:pt x="124460" y="942393"/>
                  </a:cubicBezTo>
                  <a:lnTo>
                    <a:pt x="2609688" y="942393"/>
                  </a:lnTo>
                  <a:cubicBezTo>
                    <a:pt x="2678268" y="942393"/>
                    <a:pt x="2734148" y="886513"/>
                    <a:pt x="2734148" y="817933"/>
                  </a:cubicBezTo>
                  <a:lnTo>
                    <a:pt x="2734148" y="124460"/>
                  </a:lnTo>
                  <a:cubicBezTo>
                    <a:pt x="2734148" y="55880"/>
                    <a:pt x="2678268" y="0"/>
                    <a:pt x="2609688" y="0"/>
                  </a:cubicBezTo>
                  <a:close/>
                </a:path>
              </a:pathLst>
            </a:custGeom>
            <a:solidFill>
              <a:srgbClr val="B5F899"/>
            </a:solidFill>
          </p:spPr>
        </p:sp>
      </p:grpSp>
      <p:sp>
        <p:nvSpPr>
          <p:cNvPr id="1803689667" name="Freeform 19"/>
          <p:cNvSpPr/>
          <p:nvPr/>
        </p:nvSpPr>
        <p:spPr bwMode="auto">
          <a:xfrm>
            <a:off x="775322" y="306477"/>
            <a:ext cx="7353292" cy="1605719"/>
          </a:xfrm>
          <a:custGeom>
            <a:avLst/>
            <a:gdLst/>
            <a:ahLst/>
            <a:cxnLst/>
            <a:rect l="l" t="t" r="r" b="b"/>
            <a:pathLst>
              <a:path w="7353292" h="1605719" extrusionOk="0">
                <a:moveTo>
                  <a:pt x="0" y="0"/>
                </a:moveTo>
                <a:lnTo>
                  <a:pt x="7353292" y="0"/>
                </a:lnTo>
                <a:lnTo>
                  <a:pt x="7353292" y="1605719"/>
                </a:lnTo>
                <a:lnTo>
                  <a:pt x="0" y="16057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grpSp>
        <p:nvGrpSpPr>
          <p:cNvPr id="746398315" name="Group 20"/>
          <p:cNvGrpSpPr/>
          <p:nvPr/>
        </p:nvGrpSpPr>
        <p:grpSpPr bwMode="auto">
          <a:xfrm>
            <a:off x="11252845" y="534328"/>
            <a:ext cx="6126849" cy="4893556"/>
            <a:chOff x="0" y="0"/>
            <a:chExt cx="6126849" cy="4893556"/>
          </a:xfrm>
        </p:grpSpPr>
        <p:sp>
          <p:nvSpPr>
            <p:cNvPr id="21" name="Freeform 21"/>
            <p:cNvSpPr/>
            <p:nvPr/>
          </p:nvSpPr>
          <p:spPr bwMode="auto">
            <a:xfrm>
              <a:off x="0" y="0"/>
              <a:ext cx="6126849" cy="4893556"/>
            </a:xfrm>
            <a:custGeom>
              <a:avLst/>
              <a:gdLst/>
              <a:ahLst/>
              <a:cxnLst/>
              <a:rect l="l" t="t" r="r" b="b"/>
              <a:pathLst>
                <a:path w="812800" h="675590" extrusionOk="0">
                  <a:moveTo>
                    <a:pt x="812800" y="337795"/>
                  </a:moveTo>
                  <a:lnTo>
                    <a:pt x="609600" y="675590"/>
                  </a:lnTo>
                  <a:lnTo>
                    <a:pt x="203200" y="675590"/>
                  </a:lnTo>
                  <a:lnTo>
                    <a:pt x="0" y="337795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37795"/>
                  </a:lnTo>
                  <a:close/>
                </a:path>
              </a:pathLst>
            </a:custGeom>
            <a:solidFill>
              <a:srgbClr val="B5F899"/>
            </a:solidFill>
          </p:spPr>
        </p:sp>
        <p:sp>
          <p:nvSpPr>
            <p:cNvPr id="22" name="TextBox 22"/>
            <p:cNvSpPr txBox="1"/>
            <p:nvPr/>
          </p:nvSpPr>
          <p:spPr bwMode="auto">
            <a:xfrm>
              <a:off x="861588" y="-413958"/>
              <a:ext cx="4403672" cy="5307516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3909"/>
                </a:lnSpc>
                <a:defRPr/>
              </a:pPr>
              <a:endParaRPr/>
            </a:p>
            <a:p>
              <a:pPr algn="ctr">
                <a:lnSpc>
                  <a:spcPts val="3909"/>
                </a:lnSpc>
                <a:defRPr/>
              </a:pPr>
              <a:endParaRPr/>
            </a:p>
            <a:p>
              <a:pPr algn="ctr">
                <a:lnSpc>
                  <a:spcPts val="3909"/>
                </a:lnSpc>
                <a:defRPr/>
              </a:pPr>
              <a:endParaRPr/>
            </a:p>
            <a:p>
              <a:pPr algn="ctr">
                <a:lnSpc>
                  <a:spcPts val="3909"/>
                </a:lnSpc>
                <a:defRPr/>
              </a:pPr>
              <a:endParaRPr/>
            </a:p>
          </p:txBody>
        </p:sp>
      </p:grpSp>
      <p:sp>
        <p:nvSpPr>
          <p:cNvPr id="1162560838" name="Freeform 23"/>
          <p:cNvSpPr/>
          <p:nvPr/>
        </p:nvSpPr>
        <p:spPr bwMode="auto">
          <a:xfrm>
            <a:off x="11057214" y="5660563"/>
            <a:ext cx="9096377" cy="4222501"/>
          </a:xfrm>
          <a:custGeom>
            <a:avLst/>
            <a:gdLst/>
            <a:ahLst/>
            <a:cxnLst/>
            <a:rect l="l" t="t" r="r" b="b"/>
            <a:pathLst>
              <a:path w="9096377" h="4222501" extrusionOk="0">
                <a:moveTo>
                  <a:pt x="0" y="0"/>
                </a:moveTo>
                <a:lnTo>
                  <a:pt x="9096377" y="0"/>
                </a:lnTo>
                <a:lnTo>
                  <a:pt x="9096377" y="4222501"/>
                </a:lnTo>
                <a:lnTo>
                  <a:pt x="0" y="4222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846" r="-10519" b="-40877"/>
            </a:stretch>
          </a:blipFill>
        </p:spPr>
      </p:sp>
      <p:sp>
        <p:nvSpPr>
          <p:cNvPr id="1903347506" name="Freeform 24"/>
          <p:cNvSpPr/>
          <p:nvPr/>
        </p:nvSpPr>
        <p:spPr bwMode="auto">
          <a:xfrm>
            <a:off x="2146649" y="5618386"/>
            <a:ext cx="8717164" cy="4264679"/>
          </a:xfrm>
          <a:custGeom>
            <a:avLst/>
            <a:gdLst/>
            <a:ahLst/>
            <a:cxnLst/>
            <a:rect l="l" t="t" r="r" b="b"/>
            <a:pathLst>
              <a:path w="8717164" h="4264679" extrusionOk="0">
                <a:moveTo>
                  <a:pt x="0" y="0"/>
                </a:moveTo>
                <a:lnTo>
                  <a:pt x="8717164" y="0"/>
                </a:lnTo>
                <a:lnTo>
                  <a:pt x="8717164" y="4264679"/>
                </a:lnTo>
                <a:lnTo>
                  <a:pt x="0" y="42646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27586" r="-14454" b="-23337"/>
            </a:stretch>
          </a:blipFill>
        </p:spPr>
      </p:sp>
      <p:sp>
        <p:nvSpPr>
          <p:cNvPr id="1010802372" name="TextBox 25"/>
          <p:cNvSpPr txBox="1"/>
          <p:nvPr/>
        </p:nvSpPr>
        <p:spPr bwMode="auto">
          <a:xfrm>
            <a:off x="6591137" y="14131672"/>
            <a:ext cx="9010872" cy="349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8"/>
              </a:lnSpc>
              <a:defRPr/>
            </a:pPr>
            <a:r>
              <a:rPr lang="en-US" sz="2200" b="1" spc="44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Après la 3ème </a:t>
            </a:r>
            <a:endParaRPr/>
          </a:p>
        </p:txBody>
      </p:sp>
      <p:sp>
        <p:nvSpPr>
          <p:cNvPr id="673873547" name="TextBox 26"/>
          <p:cNvSpPr txBox="1"/>
          <p:nvPr/>
        </p:nvSpPr>
        <p:spPr bwMode="auto">
          <a:xfrm rot="-5533870">
            <a:off x="1183135" y="13117162"/>
            <a:ext cx="1177545" cy="327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0"/>
              </a:lnSpc>
              <a:defRPr/>
            </a:pPr>
            <a:r>
              <a:rPr lang="en-US" sz="2000" spc="38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2nde </a:t>
            </a:r>
            <a:endParaRPr/>
          </a:p>
        </p:txBody>
      </p:sp>
      <p:sp>
        <p:nvSpPr>
          <p:cNvPr id="1805745614" name="TextBox 27"/>
          <p:cNvSpPr txBox="1"/>
          <p:nvPr/>
        </p:nvSpPr>
        <p:spPr bwMode="auto">
          <a:xfrm rot="-5400000">
            <a:off x="1254106" y="11786718"/>
            <a:ext cx="970931" cy="327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0"/>
              </a:lnSpc>
              <a:defRPr/>
            </a:pPr>
            <a:r>
              <a:rPr lang="en-US" sz="2000" spc="38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1ère</a:t>
            </a:r>
            <a:endParaRPr/>
          </a:p>
        </p:txBody>
      </p:sp>
      <p:sp>
        <p:nvSpPr>
          <p:cNvPr id="900932814" name="TextBox 28"/>
          <p:cNvSpPr txBox="1"/>
          <p:nvPr/>
        </p:nvSpPr>
        <p:spPr bwMode="auto">
          <a:xfrm rot="-5400000">
            <a:off x="1410684" y="10354312"/>
            <a:ext cx="676808" cy="327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0"/>
              </a:lnSpc>
              <a:defRPr/>
            </a:pPr>
            <a:r>
              <a:rPr lang="en-US" sz="2000" spc="38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Tale</a:t>
            </a:r>
            <a:endParaRPr/>
          </a:p>
        </p:txBody>
      </p:sp>
      <p:sp>
        <p:nvSpPr>
          <p:cNvPr id="1443503238" name="TextBox 29"/>
          <p:cNvSpPr txBox="1"/>
          <p:nvPr/>
        </p:nvSpPr>
        <p:spPr bwMode="auto">
          <a:xfrm>
            <a:off x="4158211" y="13047218"/>
            <a:ext cx="14189271" cy="474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  <a:defRPr/>
            </a:pPr>
            <a:r>
              <a:rPr lang="en-US" sz="285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 L'ALIMENTATION - BIO - INDUSTRIES DE LABORATOIRE</a:t>
            </a:r>
            <a:endParaRPr/>
          </a:p>
        </p:txBody>
      </p:sp>
      <p:sp>
        <p:nvSpPr>
          <p:cNvPr id="1094093822" name="TextBox 30"/>
          <p:cNvSpPr txBox="1"/>
          <p:nvPr/>
        </p:nvSpPr>
        <p:spPr bwMode="auto">
          <a:xfrm>
            <a:off x="11252846" y="10026623"/>
            <a:ext cx="8666208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defRPr/>
            </a:pPr>
            <a:r>
              <a:rPr lang="en-US" sz="23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Production en industries pharmaceutiques,</a:t>
            </a:r>
            <a:endParaRPr/>
          </a:p>
          <a:p>
            <a:pPr algn="ctr">
              <a:lnSpc>
                <a:spcPts val="3220"/>
              </a:lnSpc>
              <a:defRPr/>
            </a:pPr>
            <a:r>
              <a:rPr lang="en-US" sz="23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alimentaires et cosmétiques</a:t>
            </a:r>
            <a:endParaRPr/>
          </a:p>
        </p:txBody>
      </p:sp>
      <p:sp>
        <p:nvSpPr>
          <p:cNvPr id="1943013584" name="TextBox 31"/>
          <p:cNvSpPr txBox="1"/>
          <p:nvPr/>
        </p:nvSpPr>
        <p:spPr bwMode="auto">
          <a:xfrm>
            <a:off x="1133787" y="2859936"/>
            <a:ext cx="7052895" cy="97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5"/>
              </a:lnSpc>
              <a:defRPr/>
            </a:pPr>
            <a:r>
              <a:rPr lang="en-US" sz="28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 L'ALIMENTATION</a:t>
            </a:r>
            <a:endParaRPr/>
          </a:p>
          <a:p>
            <a:pPr algn="ctr">
              <a:lnSpc>
                <a:spcPts val="3945"/>
              </a:lnSpc>
              <a:defRPr/>
            </a:pPr>
            <a:r>
              <a:rPr lang="en-US" sz="28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BIO-INDUSTRIES ET LABORATOIRE</a:t>
            </a:r>
            <a:endParaRPr/>
          </a:p>
        </p:txBody>
      </p:sp>
      <p:sp>
        <p:nvSpPr>
          <p:cNvPr id="1916345717" name="TextBox 32"/>
          <p:cNvSpPr txBox="1"/>
          <p:nvPr/>
        </p:nvSpPr>
        <p:spPr bwMode="auto">
          <a:xfrm>
            <a:off x="3996521" y="10026623"/>
            <a:ext cx="4190160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defRPr/>
            </a:pPr>
            <a:r>
              <a:rPr lang="en-US" sz="23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Laboratoire contrôle qualité</a:t>
            </a:r>
            <a:endParaRPr/>
          </a:p>
        </p:txBody>
      </p:sp>
      <p:sp>
        <p:nvSpPr>
          <p:cNvPr id="984931643" name="TextBox 33"/>
          <p:cNvSpPr txBox="1"/>
          <p:nvPr/>
        </p:nvSpPr>
        <p:spPr bwMode="auto">
          <a:xfrm>
            <a:off x="11047689" y="10813256"/>
            <a:ext cx="9105902" cy="1629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2000" spc="4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Conducteur(trice) de ligne de production ou de conditionnement alimentaire</a:t>
            </a:r>
            <a:endParaRPr/>
          </a:p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2000" spc="4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Technicien de fabrication en bio-industries</a:t>
            </a:r>
            <a:endParaRPr/>
          </a:p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2000" spc="4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Pilote de ligne automatisée (chimie - agro alimentaire - pharmaceutique - cosmétique)</a:t>
            </a:r>
            <a:endParaRPr/>
          </a:p>
        </p:txBody>
      </p:sp>
      <p:sp>
        <p:nvSpPr>
          <p:cNvPr id="194995423" name="TextBox 34"/>
          <p:cNvSpPr txBox="1"/>
          <p:nvPr/>
        </p:nvSpPr>
        <p:spPr bwMode="auto">
          <a:xfrm>
            <a:off x="2184837" y="10489406"/>
            <a:ext cx="8689033" cy="194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2000" spc="4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Technicien(ne) d'analyse  </a:t>
            </a:r>
            <a:endParaRPr/>
          </a:p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2000" spc="4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Technicien(ne) de  contrôle-chimie</a:t>
            </a:r>
            <a:endParaRPr/>
          </a:p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2000" spc="4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Technicien(ne) de laboratoire</a:t>
            </a:r>
            <a:endParaRPr/>
          </a:p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2000" spc="4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Agent(e) de laboratoire</a:t>
            </a:r>
            <a:endParaRPr/>
          </a:p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2000" spc="4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Assistant(e) qualité</a:t>
            </a:r>
            <a:endParaRPr/>
          </a:p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2000" spc="4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Intervenant(e) technique en laboratoire d'analyse industrielle</a:t>
            </a:r>
            <a:endParaRPr/>
          </a:p>
        </p:txBody>
      </p:sp>
      <p:sp>
        <p:nvSpPr>
          <p:cNvPr id="1641359766" name="TextBox 35"/>
          <p:cNvSpPr txBox="1"/>
          <p:nvPr/>
        </p:nvSpPr>
        <p:spPr bwMode="auto">
          <a:xfrm>
            <a:off x="12247115" y="857882"/>
            <a:ext cx="4018177" cy="449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8"/>
              </a:lnSpc>
              <a:defRPr/>
            </a:pPr>
            <a:r>
              <a:rPr lang="en-US" sz="1800" b="1" spc="36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  Respecter les règles d'hygiène et de sécurité</a:t>
            </a:r>
            <a:endParaRPr/>
          </a:p>
          <a:p>
            <a:pPr algn="ctr">
              <a:lnSpc>
                <a:spcPts val="2358"/>
              </a:lnSpc>
              <a:defRPr/>
            </a:pPr>
            <a:endParaRPr lang="en-US" sz="1800" b="1" spc="36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358"/>
              </a:lnSpc>
              <a:defRPr/>
            </a:pPr>
            <a:r>
              <a:rPr lang="en-US" sz="1800" b="1" spc="36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         Réaliser une fabrication en respectant des procédures spécifiques</a:t>
            </a:r>
            <a:endParaRPr/>
          </a:p>
          <a:p>
            <a:pPr algn="ctr">
              <a:lnSpc>
                <a:spcPts val="2358"/>
              </a:lnSpc>
              <a:defRPr/>
            </a:pPr>
            <a:endParaRPr lang="en-US" sz="1800" b="1" spc="36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358"/>
              </a:lnSpc>
              <a:defRPr/>
            </a:pPr>
            <a:r>
              <a:rPr lang="en-US" sz="1800" b="1" spc="36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Réaliser des analyses de contrôle qualité physico-chimiques, biochimiques ou microbiologiques.</a:t>
            </a:r>
            <a:endParaRPr/>
          </a:p>
          <a:p>
            <a:pPr algn="ctr">
              <a:lnSpc>
                <a:spcPts val="2358"/>
              </a:lnSpc>
              <a:defRPr/>
            </a:pPr>
            <a:endParaRPr lang="en-US" sz="1800" b="1" spc="36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358"/>
              </a:lnSpc>
              <a:defRPr/>
            </a:pPr>
            <a:r>
              <a:rPr lang="en-US" sz="1800" b="1" spc="36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Présenter une fabrication en se conformant aux </a:t>
            </a:r>
            <a:endParaRPr/>
          </a:p>
          <a:p>
            <a:pPr algn="ctr">
              <a:lnSpc>
                <a:spcPts val="2358"/>
              </a:lnSpc>
              <a:spcBef>
                <a:spcPts val="0"/>
              </a:spcBef>
              <a:defRPr/>
            </a:pPr>
            <a:r>
              <a:rPr lang="en-US" sz="1800" b="1" spc="36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indicateurs de qualité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46660960" name="Group 2"/>
          <p:cNvGrpSpPr/>
          <p:nvPr/>
        </p:nvGrpSpPr>
        <p:grpSpPr bwMode="auto">
          <a:xfrm>
            <a:off x="1512000" y="14317385"/>
            <a:ext cx="18626079" cy="556791"/>
            <a:chOff x="0" y="0"/>
            <a:chExt cx="12208121" cy="364938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2208121" cy="364938"/>
            </a:xfrm>
            <a:custGeom>
              <a:avLst/>
              <a:gdLst/>
              <a:ahLst/>
              <a:cxnLst/>
              <a:rect l="l" t="t" r="r" b="b"/>
              <a:pathLst>
                <a:path w="12208121" h="364938" extrusionOk="0">
                  <a:moveTo>
                    <a:pt x="0" y="0"/>
                  </a:moveTo>
                  <a:lnTo>
                    <a:pt x="12208121" y="0"/>
                  </a:lnTo>
                  <a:lnTo>
                    <a:pt x="12208121" y="364938"/>
                  </a:lnTo>
                  <a:lnTo>
                    <a:pt x="0" y="364938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338010498" name="Group 4"/>
          <p:cNvGrpSpPr/>
          <p:nvPr/>
        </p:nvGrpSpPr>
        <p:grpSpPr bwMode="auto">
          <a:xfrm rot="5400000">
            <a:off x="959742" y="13126122"/>
            <a:ext cx="1612374" cy="507858"/>
            <a:chOff x="0" y="0"/>
            <a:chExt cx="690676" cy="217546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690676" cy="217546"/>
            </a:xfrm>
            <a:custGeom>
              <a:avLst/>
              <a:gdLst/>
              <a:ahLst/>
              <a:cxnLst/>
              <a:rect l="l" t="t" r="r" b="b"/>
              <a:pathLst>
                <a:path w="690676" h="217546" extrusionOk="0">
                  <a:moveTo>
                    <a:pt x="0" y="0"/>
                  </a:moveTo>
                  <a:lnTo>
                    <a:pt x="690676" y="0"/>
                  </a:lnTo>
                  <a:lnTo>
                    <a:pt x="690676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313857704" name="Group 6"/>
          <p:cNvGrpSpPr/>
          <p:nvPr/>
        </p:nvGrpSpPr>
        <p:grpSpPr bwMode="auto">
          <a:xfrm rot="5400000">
            <a:off x="1056385" y="11477040"/>
            <a:ext cx="1419088" cy="507858"/>
            <a:chOff x="0" y="0"/>
            <a:chExt cx="607880" cy="217546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607880" cy="217546"/>
            </a:xfrm>
            <a:custGeom>
              <a:avLst/>
              <a:gdLst/>
              <a:ahLst/>
              <a:cxnLst/>
              <a:rect l="l" t="t" r="r" b="b"/>
              <a:pathLst>
                <a:path w="607880" h="217546" extrusionOk="0">
                  <a:moveTo>
                    <a:pt x="0" y="0"/>
                  </a:moveTo>
                  <a:lnTo>
                    <a:pt x="607880" y="0"/>
                  </a:lnTo>
                  <a:lnTo>
                    <a:pt x="607880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35529277" name="Group 8"/>
          <p:cNvGrpSpPr/>
          <p:nvPr/>
        </p:nvGrpSpPr>
        <p:grpSpPr bwMode="auto">
          <a:xfrm rot="5400000">
            <a:off x="891893" y="9760111"/>
            <a:ext cx="1748073" cy="507858"/>
            <a:chOff x="0" y="0"/>
            <a:chExt cx="748803" cy="217546"/>
          </a:xfrm>
        </p:grpSpPr>
        <p:sp>
          <p:nvSpPr>
            <p:cNvPr id="9" name="Freeform 9"/>
            <p:cNvSpPr/>
            <p:nvPr/>
          </p:nvSpPr>
          <p:spPr bwMode="auto">
            <a:xfrm>
              <a:off x="0" y="0"/>
              <a:ext cx="748803" cy="217546"/>
            </a:xfrm>
            <a:custGeom>
              <a:avLst/>
              <a:gdLst/>
              <a:ahLst/>
              <a:cxnLst/>
              <a:rect l="l" t="t" r="r" b="b"/>
              <a:pathLst>
                <a:path w="748803" h="217546" extrusionOk="0">
                  <a:moveTo>
                    <a:pt x="0" y="0"/>
                  </a:moveTo>
                  <a:lnTo>
                    <a:pt x="748803" y="0"/>
                  </a:lnTo>
                  <a:lnTo>
                    <a:pt x="748803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201289335" name="Group 10"/>
          <p:cNvGrpSpPr/>
          <p:nvPr/>
        </p:nvGrpSpPr>
        <p:grpSpPr bwMode="auto">
          <a:xfrm>
            <a:off x="2196523" y="12573864"/>
            <a:ext cx="17941557" cy="1612374"/>
            <a:chOff x="0" y="0"/>
            <a:chExt cx="5839824" cy="524814"/>
          </a:xfrm>
        </p:grpSpPr>
        <p:sp>
          <p:nvSpPr>
            <p:cNvPr id="11" name="Freeform 11"/>
            <p:cNvSpPr/>
            <p:nvPr/>
          </p:nvSpPr>
          <p:spPr bwMode="auto">
            <a:xfrm>
              <a:off x="0" y="0"/>
              <a:ext cx="5839824" cy="524814"/>
            </a:xfrm>
            <a:custGeom>
              <a:avLst/>
              <a:gdLst/>
              <a:ahLst/>
              <a:cxnLst/>
              <a:rect l="l" t="t" r="r" b="b"/>
              <a:pathLst>
                <a:path w="5839824" h="524814" extrusionOk="0">
                  <a:moveTo>
                    <a:pt x="0" y="0"/>
                  </a:moveTo>
                  <a:lnTo>
                    <a:pt x="5839824" y="0"/>
                  </a:lnTo>
                  <a:lnTo>
                    <a:pt x="5839824" y="524814"/>
                  </a:lnTo>
                  <a:lnTo>
                    <a:pt x="0" y="524814"/>
                  </a:lnTo>
                  <a:close/>
                </a:path>
              </a:pathLst>
            </a:custGeom>
            <a:solidFill>
              <a:srgbClr val="2D760D"/>
            </a:solidFill>
          </p:spPr>
        </p:sp>
      </p:grpSp>
      <p:grpSp>
        <p:nvGrpSpPr>
          <p:cNvPr id="408349027" name="Group 12"/>
          <p:cNvGrpSpPr/>
          <p:nvPr/>
        </p:nvGrpSpPr>
        <p:grpSpPr bwMode="auto">
          <a:xfrm>
            <a:off x="2196523" y="9140003"/>
            <a:ext cx="5639376" cy="3290860"/>
            <a:chOff x="0" y="0"/>
            <a:chExt cx="9194565" cy="5365492"/>
          </a:xfrm>
        </p:grpSpPr>
        <p:sp>
          <p:nvSpPr>
            <p:cNvPr id="13" name="Freeform 13"/>
            <p:cNvSpPr/>
            <p:nvPr/>
          </p:nvSpPr>
          <p:spPr bwMode="auto">
            <a:xfrm>
              <a:off x="0" y="0"/>
              <a:ext cx="9194565" cy="5365492"/>
            </a:xfrm>
            <a:custGeom>
              <a:avLst/>
              <a:gdLst/>
              <a:ahLst/>
              <a:cxnLst/>
              <a:rect l="l" t="t" r="r" b="b"/>
              <a:pathLst>
                <a:path w="9194565" h="5365492" extrusionOk="0">
                  <a:moveTo>
                    <a:pt x="0" y="0"/>
                  </a:moveTo>
                  <a:lnTo>
                    <a:pt x="9194565" y="0"/>
                  </a:lnTo>
                  <a:lnTo>
                    <a:pt x="9194565" y="5365492"/>
                  </a:lnTo>
                  <a:lnTo>
                    <a:pt x="0" y="5365492"/>
                  </a:lnTo>
                  <a:close/>
                </a:path>
              </a:pathLst>
            </a:custGeom>
            <a:solidFill>
              <a:srgbClr val="54BF26"/>
            </a:solidFill>
          </p:spPr>
        </p:sp>
      </p:grpSp>
      <p:grpSp>
        <p:nvGrpSpPr>
          <p:cNvPr id="2121942652" name="Group 14"/>
          <p:cNvGrpSpPr/>
          <p:nvPr/>
        </p:nvGrpSpPr>
        <p:grpSpPr bwMode="auto">
          <a:xfrm>
            <a:off x="8055651" y="9140003"/>
            <a:ext cx="5672587" cy="3280134"/>
            <a:chOff x="0" y="0"/>
            <a:chExt cx="6052386" cy="3499750"/>
          </a:xfrm>
        </p:grpSpPr>
        <p:sp>
          <p:nvSpPr>
            <p:cNvPr id="15" name="Freeform 15"/>
            <p:cNvSpPr/>
            <p:nvPr/>
          </p:nvSpPr>
          <p:spPr bwMode="auto">
            <a:xfrm>
              <a:off x="0" y="0"/>
              <a:ext cx="6052386" cy="3499750"/>
            </a:xfrm>
            <a:custGeom>
              <a:avLst/>
              <a:gdLst/>
              <a:ahLst/>
              <a:cxnLst/>
              <a:rect l="l" t="t" r="r" b="b"/>
              <a:pathLst>
                <a:path w="6052386" h="3499750" extrusionOk="0">
                  <a:moveTo>
                    <a:pt x="0" y="0"/>
                  </a:moveTo>
                  <a:lnTo>
                    <a:pt x="6052386" y="0"/>
                  </a:lnTo>
                  <a:lnTo>
                    <a:pt x="6052386" y="3499750"/>
                  </a:lnTo>
                  <a:lnTo>
                    <a:pt x="0" y="3499750"/>
                  </a:lnTo>
                  <a:close/>
                </a:path>
              </a:pathLst>
            </a:custGeom>
            <a:solidFill>
              <a:srgbClr val="54BF26"/>
            </a:solidFill>
          </p:spPr>
        </p:sp>
      </p:grpSp>
      <p:grpSp>
        <p:nvGrpSpPr>
          <p:cNvPr id="1018189531" name="Group 16"/>
          <p:cNvGrpSpPr/>
          <p:nvPr/>
        </p:nvGrpSpPr>
        <p:grpSpPr bwMode="auto">
          <a:xfrm>
            <a:off x="13970538" y="9140003"/>
            <a:ext cx="6167542" cy="3280134"/>
            <a:chOff x="0" y="0"/>
            <a:chExt cx="10055698" cy="5348004"/>
          </a:xfrm>
        </p:grpSpPr>
        <p:sp>
          <p:nvSpPr>
            <p:cNvPr id="17" name="Freeform 17"/>
            <p:cNvSpPr/>
            <p:nvPr/>
          </p:nvSpPr>
          <p:spPr bwMode="auto">
            <a:xfrm>
              <a:off x="0" y="0"/>
              <a:ext cx="10055699" cy="5348004"/>
            </a:xfrm>
            <a:custGeom>
              <a:avLst/>
              <a:gdLst/>
              <a:ahLst/>
              <a:cxnLst/>
              <a:rect l="l" t="t" r="r" b="b"/>
              <a:pathLst>
                <a:path w="10055699" h="5348004" extrusionOk="0">
                  <a:moveTo>
                    <a:pt x="0" y="0"/>
                  </a:moveTo>
                  <a:lnTo>
                    <a:pt x="10055699" y="0"/>
                  </a:lnTo>
                  <a:lnTo>
                    <a:pt x="10055699" y="5348004"/>
                  </a:lnTo>
                  <a:lnTo>
                    <a:pt x="0" y="5348004"/>
                  </a:lnTo>
                  <a:close/>
                </a:path>
              </a:pathLst>
            </a:custGeom>
            <a:solidFill>
              <a:srgbClr val="54BF26"/>
            </a:solidFill>
          </p:spPr>
        </p:sp>
      </p:grpSp>
      <p:grpSp>
        <p:nvGrpSpPr>
          <p:cNvPr id="810589206" name="Group 18"/>
          <p:cNvGrpSpPr/>
          <p:nvPr/>
        </p:nvGrpSpPr>
        <p:grpSpPr bwMode="auto">
          <a:xfrm>
            <a:off x="876174" y="2080567"/>
            <a:ext cx="8121744" cy="2736075"/>
            <a:chOff x="0" y="0"/>
            <a:chExt cx="2857985" cy="962806"/>
          </a:xfrm>
        </p:grpSpPr>
        <p:sp>
          <p:nvSpPr>
            <p:cNvPr id="19" name="Freeform 19"/>
            <p:cNvSpPr/>
            <p:nvPr/>
          </p:nvSpPr>
          <p:spPr bwMode="auto">
            <a:xfrm>
              <a:off x="31750" y="31750"/>
              <a:ext cx="2794486" cy="899306"/>
            </a:xfrm>
            <a:custGeom>
              <a:avLst/>
              <a:gdLst/>
              <a:ahLst/>
              <a:cxnLst/>
              <a:rect l="l" t="t" r="r" b="b"/>
              <a:pathLst>
                <a:path w="2794486" h="899306" extrusionOk="0">
                  <a:moveTo>
                    <a:pt x="2701776" y="899306"/>
                  </a:moveTo>
                  <a:lnTo>
                    <a:pt x="92710" y="899306"/>
                  </a:lnTo>
                  <a:cubicBezTo>
                    <a:pt x="41910" y="899306"/>
                    <a:pt x="0" y="857396"/>
                    <a:pt x="0" y="80659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700506" y="0"/>
                  </a:lnTo>
                  <a:cubicBezTo>
                    <a:pt x="2751306" y="0"/>
                    <a:pt x="2793216" y="41910"/>
                    <a:pt x="2793216" y="92710"/>
                  </a:cubicBezTo>
                  <a:lnTo>
                    <a:pt x="2793216" y="805326"/>
                  </a:lnTo>
                  <a:cubicBezTo>
                    <a:pt x="2794486" y="857396"/>
                    <a:pt x="2752576" y="899306"/>
                    <a:pt x="2701776" y="899306"/>
                  </a:cubicBezTo>
                  <a:close/>
                </a:path>
              </a:pathLst>
            </a:custGeom>
            <a:solidFill>
              <a:srgbClr val="54BF26"/>
            </a:solidFill>
          </p:spPr>
        </p:sp>
        <p:sp>
          <p:nvSpPr>
            <p:cNvPr id="20" name="Freeform 20"/>
            <p:cNvSpPr/>
            <p:nvPr/>
          </p:nvSpPr>
          <p:spPr bwMode="auto">
            <a:xfrm>
              <a:off x="0" y="0"/>
              <a:ext cx="2857985" cy="962806"/>
            </a:xfrm>
            <a:custGeom>
              <a:avLst/>
              <a:gdLst/>
              <a:ahLst/>
              <a:cxnLst/>
              <a:rect l="l" t="t" r="r" b="b"/>
              <a:pathLst>
                <a:path w="2857986" h="962806" extrusionOk="0">
                  <a:moveTo>
                    <a:pt x="2733526" y="59690"/>
                  </a:moveTo>
                  <a:cubicBezTo>
                    <a:pt x="2769086" y="59690"/>
                    <a:pt x="2798296" y="88900"/>
                    <a:pt x="2798296" y="124460"/>
                  </a:cubicBezTo>
                  <a:lnTo>
                    <a:pt x="2798296" y="838346"/>
                  </a:lnTo>
                  <a:cubicBezTo>
                    <a:pt x="2798296" y="873906"/>
                    <a:pt x="2769086" y="903116"/>
                    <a:pt x="2733526" y="903116"/>
                  </a:cubicBezTo>
                  <a:lnTo>
                    <a:pt x="124460" y="903116"/>
                  </a:lnTo>
                  <a:cubicBezTo>
                    <a:pt x="88900" y="903116"/>
                    <a:pt x="59690" y="873906"/>
                    <a:pt x="59690" y="83834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733526" y="59690"/>
                  </a:lnTo>
                  <a:moveTo>
                    <a:pt x="27335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38346"/>
                  </a:lnTo>
                  <a:cubicBezTo>
                    <a:pt x="0" y="906926"/>
                    <a:pt x="55880" y="962806"/>
                    <a:pt x="124460" y="962806"/>
                  </a:cubicBezTo>
                  <a:lnTo>
                    <a:pt x="2733526" y="962806"/>
                  </a:lnTo>
                  <a:cubicBezTo>
                    <a:pt x="2802106" y="962806"/>
                    <a:pt x="2857986" y="906926"/>
                    <a:pt x="2857986" y="838346"/>
                  </a:cubicBezTo>
                  <a:lnTo>
                    <a:pt x="2857986" y="124460"/>
                  </a:lnTo>
                  <a:cubicBezTo>
                    <a:pt x="2857986" y="55880"/>
                    <a:pt x="2802106" y="0"/>
                    <a:pt x="2733526" y="0"/>
                  </a:cubicBezTo>
                  <a:close/>
                </a:path>
              </a:pathLst>
            </a:custGeom>
            <a:solidFill>
              <a:srgbClr val="B5F899"/>
            </a:solidFill>
          </p:spPr>
        </p:sp>
      </p:grpSp>
      <p:sp>
        <p:nvSpPr>
          <p:cNvPr id="695665286" name="Freeform 21"/>
          <p:cNvSpPr/>
          <p:nvPr/>
        </p:nvSpPr>
        <p:spPr bwMode="auto">
          <a:xfrm>
            <a:off x="8055651" y="6397792"/>
            <a:ext cx="5672587" cy="2589811"/>
          </a:xfrm>
          <a:custGeom>
            <a:avLst/>
            <a:gdLst/>
            <a:ahLst/>
            <a:cxnLst/>
            <a:rect l="l" t="t" r="r" b="b"/>
            <a:pathLst>
              <a:path w="5672587" h="2589811" extrusionOk="0">
                <a:moveTo>
                  <a:pt x="0" y="0"/>
                </a:moveTo>
                <a:lnTo>
                  <a:pt x="5672588" y="0"/>
                </a:lnTo>
                <a:lnTo>
                  <a:pt x="5672588" y="2589811"/>
                </a:lnTo>
                <a:lnTo>
                  <a:pt x="0" y="25898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011" b="-23010"/>
            </a:stretch>
          </a:blipFill>
        </p:spPr>
      </p:sp>
      <p:sp>
        <p:nvSpPr>
          <p:cNvPr id="939386978" name="Freeform 22"/>
          <p:cNvSpPr/>
          <p:nvPr/>
        </p:nvSpPr>
        <p:spPr bwMode="auto">
          <a:xfrm>
            <a:off x="2196523" y="6397792"/>
            <a:ext cx="5639376" cy="2589811"/>
          </a:xfrm>
          <a:custGeom>
            <a:avLst/>
            <a:gdLst/>
            <a:ahLst/>
            <a:cxnLst/>
            <a:rect l="l" t="t" r="r" b="b"/>
            <a:pathLst>
              <a:path w="5639376" h="2589811" extrusionOk="0">
                <a:moveTo>
                  <a:pt x="0" y="0"/>
                </a:moveTo>
                <a:lnTo>
                  <a:pt x="5639376" y="0"/>
                </a:lnTo>
                <a:lnTo>
                  <a:pt x="5639376" y="2589811"/>
                </a:lnTo>
                <a:lnTo>
                  <a:pt x="0" y="25898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317" r="-8771" b="-36584"/>
            </a:stretch>
          </a:blipFill>
        </p:spPr>
      </p:sp>
      <p:sp>
        <p:nvSpPr>
          <p:cNvPr id="440861917" name="Freeform 23"/>
          <p:cNvSpPr/>
          <p:nvPr/>
        </p:nvSpPr>
        <p:spPr bwMode="auto">
          <a:xfrm>
            <a:off x="13970538" y="6397792"/>
            <a:ext cx="6167542" cy="2589811"/>
          </a:xfrm>
          <a:custGeom>
            <a:avLst/>
            <a:gdLst/>
            <a:ahLst/>
            <a:cxnLst/>
            <a:rect l="l" t="t" r="r" b="b"/>
            <a:pathLst>
              <a:path w="6167542" h="2589811" extrusionOk="0">
                <a:moveTo>
                  <a:pt x="0" y="0"/>
                </a:moveTo>
                <a:lnTo>
                  <a:pt x="6167542" y="0"/>
                </a:lnTo>
                <a:lnTo>
                  <a:pt x="6167542" y="2589811"/>
                </a:lnTo>
                <a:lnTo>
                  <a:pt x="0" y="25898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061" b="-28702"/>
            </a:stretch>
          </a:blipFill>
        </p:spPr>
      </p:sp>
      <p:grpSp>
        <p:nvGrpSpPr>
          <p:cNvPr id="1697705146" name="Group 24"/>
          <p:cNvGrpSpPr/>
          <p:nvPr/>
        </p:nvGrpSpPr>
        <p:grpSpPr bwMode="auto">
          <a:xfrm>
            <a:off x="12236125" y="1113158"/>
            <a:ext cx="5474268" cy="4389283"/>
            <a:chOff x="0" y="0"/>
            <a:chExt cx="849000" cy="680730"/>
          </a:xfrm>
        </p:grpSpPr>
        <p:sp>
          <p:nvSpPr>
            <p:cNvPr id="25" name="Freeform 25"/>
            <p:cNvSpPr/>
            <p:nvPr/>
          </p:nvSpPr>
          <p:spPr bwMode="auto">
            <a:xfrm>
              <a:off x="0" y="0"/>
              <a:ext cx="849000" cy="680730"/>
            </a:xfrm>
            <a:custGeom>
              <a:avLst/>
              <a:gdLst/>
              <a:ahLst/>
              <a:cxnLst/>
              <a:rect l="l" t="t" r="r" b="b"/>
              <a:pathLst>
                <a:path w="849000" h="680730" extrusionOk="0">
                  <a:moveTo>
                    <a:pt x="849000" y="340365"/>
                  </a:moveTo>
                  <a:lnTo>
                    <a:pt x="645800" y="680730"/>
                  </a:lnTo>
                  <a:lnTo>
                    <a:pt x="203200" y="680730"/>
                  </a:lnTo>
                  <a:lnTo>
                    <a:pt x="0" y="340365"/>
                  </a:lnTo>
                  <a:lnTo>
                    <a:pt x="203200" y="0"/>
                  </a:lnTo>
                  <a:lnTo>
                    <a:pt x="645800" y="0"/>
                  </a:lnTo>
                  <a:lnTo>
                    <a:pt x="849000" y="340365"/>
                  </a:lnTo>
                  <a:close/>
                </a:path>
              </a:pathLst>
            </a:custGeom>
            <a:solidFill>
              <a:srgbClr val="B5F899"/>
            </a:solidFill>
          </p:spPr>
        </p:sp>
        <p:sp>
          <p:nvSpPr>
            <p:cNvPr id="26" name="TextBox 26"/>
            <p:cNvSpPr txBox="1"/>
            <p:nvPr/>
          </p:nvSpPr>
          <p:spPr bwMode="auto">
            <a:xfrm>
              <a:off x="114300" y="-57150"/>
              <a:ext cx="620400" cy="73788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9"/>
                </a:lnSpc>
                <a:defRPr/>
              </a:pPr>
              <a:endParaRPr/>
            </a:p>
          </p:txBody>
        </p:sp>
      </p:grpSp>
      <p:sp>
        <p:nvSpPr>
          <p:cNvPr id="1042216798" name="TextBox 27"/>
          <p:cNvSpPr txBox="1"/>
          <p:nvPr/>
        </p:nvSpPr>
        <p:spPr bwMode="auto">
          <a:xfrm>
            <a:off x="6537236" y="14360373"/>
            <a:ext cx="8552727" cy="332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1"/>
              </a:lnSpc>
              <a:defRPr/>
            </a:pPr>
            <a:r>
              <a:rPr lang="en-US" sz="210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Après la 3ème </a:t>
            </a:r>
            <a:endParaRPr/>
          </a:p>
        </p:txBody>
      </p:sp>
      <p:sp>
        <p:nvSpPr>
          <p:cNvPr id="1701754805" name="TextBox 28"/>
          <p:cNvSpPr txBox="1"/>
          <p:nvPr/>
        </p:nvSpPr>
        <p:spPr bwMode="auto">
          <a:xfrm rot="-5533870">
            <a:off x="1166134" y="13212975"/>
            <a:ext cx="1236308" cy="33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  <a:defRPr/>
            </a:pPr>
            <a:r>
              <a:rPr lang="en-US" sz="2100" spc="4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2nde </a:t>
            </a:r>
            <a:endParaRPr/>
          </a:p>
        </p:txBody>
      </p:sp>
      <p:sp>
        <p:nvSpPr>
          <p:cNvPr id="1956944945" name="TextBox 29"/>
          <p:cNvSpPr txBox="1"/>
          <p:nvPr/>
        </p:nvSpPr>
        <p:spPr bwMode="auto">
          <a:xfrm rot="-5400000">
            <a:off x="1274610" y="11642026"/>
            <a:ext cx="1019383" cy="33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  <a:defRPr/>
            </a:pPr>
            <a:r>
              <a:rPr lang="en-US" sz="2100" spc="4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1ère</a:t>
            </a:r>
            <a:endParaRPr/>
          </a:p>
        </p:txBody>
      </p:sp>
      <p:sp>
        <p:nvSpPr>
          <p:cNvPr id="1564373742" name="TextBox 30"/>
          <p:cNvSpPr txBox="1"/>
          <p:nvPr/>
        </p:nvSpPr>
        <p:spPr bwMode="auto">
          <a:xfrm rot="-5400000">
            <a:off x="1429010" y="9890679"/>
            <a:ext cx="710584" cy="33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  <a:defRPr/>
            </a:pPr>
            <a:r>
              <a:rPr lang="en-US" sz="2100" spc="4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Tale</a:t>
            </a:r>
            <a:endParaRPr/>
          </a:p>
        </p:txBody>
      </p:sp>
      <p:sp>
        <p:nvSpPr>
          <p:cNvPr id="277834502" name="TextBox 31"/>
          <p:cNvSpPr txBox="1"/>
          <p:nvPr/>
        </p:nvSpPr>
        <p:spPr bwMode="auto">
          <a:xfrm>
            <a:off x="6223189" y="13106389"/>
            <a:ext cx="8937622" cy="47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9"/>
              </a:lnSpc>
              <a:defRPr/>
            </a:pPr>
            <a:r>
              <a:rPr lang="en-US" sz="28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MÉTIERS DU CONSEIL-VENTE</a:t>
            </a:r>
            <a:endParaRPr/>
          </a:p>
        </p:txBody>
      </p:sp>
      <p:sp>
        <p:nvSpPr>
          <p:cNvPr id="935979327" name="TextBox 32"/>
          <p:cNvSpPr txBox="1"/>
          <p:nvPr/>
        </p:nvSpPr>
        <p:spPr bwMode="auto">
          <a:xfrm>
            <a:off x="3457538" y="9250770"/>
            <a:ext cx="3578693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defRPr/>
            </a:pPr>
            <a:r>
              <a:rPr lang="en-US" sz="2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Technicien conseil vente en animalerie</a:t>
            </a:r>
            <a:endParaRPr/>
          </a:p>
        </p:txBody>
      </p:sp>
      <p:sp>
        <p:nvSpPr>
          <p:cNvPr id="287776179" name="TextBox 33"/>
          <p:cNvSpPr txBox="1"/>
          <p:nvPr/>
        </p:nvSpPr>
        <p:spPr bwMode="auto">
          <a:xfrm>
            <a:off x="9102338" y="9301062"/>
            <a:ext cx="3601761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defRPr/>
            </a:pPr>
            <a:r>
              <a:rPr lang="en-US" sz="2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Technicien conseil vente univers jardinerie</a:t>
            </a:r>
            <a:endParaRPr/>
          </a:p>
        </p:txBody>
      </p:sp>
      <p:sp>
        <p:nvSpPr>
          <p:cNvPr id="193245118" name="TextBox 34"/>
          <p:cNvSpPr txBox="1"/>
          <p:nvPr/>
        </p:nvSpPr>
        <p:spPr bwMode="auto">
          <a:xfrm>
            <a:off x="2196523" y="3127665"/>
            <a:ext cx="5481046" cy="47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5"/>
              </a:lnSpc>
              <a:defRPr/>
            </a:pPr>
            <a:r>
              <a:rPr lang="en-US" sz="28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DU CONSEIL-VENTE</a:t>
            </a:r>
            <a:endParaRPr/>
          </a:p>
        </p:txBody>
      </p:sp>
      <p:sp>
        <p:nvSpPr>
          <p:cNvPr id="399896259" name="TextBox 35"/>
          <p:cNvSpPr txBox="1"/>
          <p:nvPr/>
        </p:nvSpPr>
        <p:spPr bwMode="auto">
          <a:xfrm>
            <a:off x="14137513" y="9301062"/>
            <a:ext cx="5734487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defRPr/>
            </a:pPr>
            <a:r>
              <a:rPr lang="en-US" sz="2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Technicien conseil vente en alimentation</a:t>
            </a:r>
            <a:endParaRPr/>
          </a:p>
          <a:p>
            <a:pPr algn="ctr">
              <a:lnSpc>
                <a:spcPts val="3079"/>
              </a:lnSpc>
              <a:defRPr/>
            </a:pPr>
            <a:r>
              <a:rPr lang="en-US" sz="2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Option produits alimentaires et boissons</a:t>
            </a:r>
            <a:endParaRPr/>
          </a:p>
        </p:txBody>
      </p:sp>
      <p:sp>
        <p:nvSpPr>
          <p:cNvPr id="1759957652" name="TextBox 36"/>
          <p:cNvSpPr txBox="1"/>
          <p:nvPr/>
        </p:nvSpPr>
        <p:spPr bwMode="auto">
          <a:xfrm>
            <a:off x="2568035" y="10502508"/>
            <a:ext cx="4963741" cy="1798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1"/>
              </a:lnSpc>
              <a:defRPr/>
            </a:pPr>
            <a:r>
              <a:rPr lang="en-US" sz="2200" b="1" spc="43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° Vendeur(euse) en animalerie</a:t>
            </a:r>
            <a:endParaRPr/>
          </a:p>
          <a:p>
            <a:pPr algn="l">
              <a:lnSpc>
                <a:spcPts val="2881"/>
              </a:lnSpc>
              <a:defRPr/>
            </a:pPr>
            <a:r>
              <a:rPr lang="en-US" sz="2200" b="1" spc="43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° Vendeur(euse) en magasin</a:t>
            </a:r>
            <a:endParaRPr/>
          </a:p>
          <a:p>
            <a:pPr algn="l">
              <a:lnSpc>
                <a:spcPts val="2881"/>
              </a:lnSpc>
              <a:defRPr/>
            </a:pPr>
            <a:r>
              <a:rPr lang="en-US" sz="2200" b="1" spc="43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° Chef(fe) de rayon, </a:t>
            </a:r>
            <a:endParaRPr/>
          </a:p>
          <a:p>
            <a:pPr algn="l">
              <a:lnSpc>
                <a:spcPts val="2881"/>
              </a:lnSpc>
              <a:defRPr/>
            </a:pPr>
            <a:r>
              <a:rPr lang="en-US" sz="2200" b="1" spc="43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responsable de magasin</a:t>
            </a:r>
            <a:endParaRPr/>
          </a:p>
          <a:p>
            <a:pPr algn="l">
              <a:lnSpc>
                <a:spcPts val="2881"/>
              </a:lnSpc>
              <a:spcBef>
                <a:spcPts val="0"/>
              </a:spcBef>
              <a:defRPr/>
            </a:pPr>
            <a:endParaRPr lang="en-US" sz="2200" b="1" spc="43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1545156505" name="TextBox 37"/>
          <p:cNvSpPr txBox="1"/>
          <p:nvPr/>
        </p:nvSpPr>
        <p:spPr bwMode="auto">
          <a:xfrm>
            <a:off x="8381192" y="10549629"/>
            <a:ext cx="4110990" cy="1074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1"/>
              </a:lnSpc>
              <a:defRPr/>
            </a:pPr>
            <a:r>
              <a:rPr lang="en-US" sz="2200" b="1" spc="43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°  Vendeur(euse) en magasin</a:t>
            </a:r>
            <a:endParaRPr/>
          </a:p>
          <a:p>
            <a:pPr algn="l">
              <a:lnSpc>
                <a:spcPts val="2881"/>
              </a:lnSpc>
              <a:defRPr/>
            </a:pPr>
            <a:r>
              <a:rPr lang="en-US" sz="2200" b="1" spc="43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°  Fleuriste</a:t>
            </a:r>
            <a:endParaRPr/>
          </a:p>
          <a:p>
            <a:pPr algn="l">
              <a:lnSpc>
                <a:spcPts val="2881"/>
              </a:lnSpc>
              <a:spcBef>
                <a:spcPts val="0"/>
              </a:spcBef>
              <a:defRPr/>
            </a:pPr>
            <a:endParaRPr lang="en-US" sz="2200" b="1" spc="43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240359301" name="TextBox 38"/>
          <p:cNvSpPr txBox="1"/>
          <p:nvPr/>
        </p:nvSpPr>
        <p:spPr bwMode="auto">
          <a:xfrm>
            <a:off x="14256506" y="10502508"/>
            <a:ext cx="4993481" cy="1798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1"/>
              </a:lnSpc>
              <a:defRPr/>
            </a:pPr>
            <a:r>
              <a:rPr lang="en-US" sz="2200" b="1" spc="43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°  Commerçant(e) en  alimentation</a:t>
            </a:r>
            <a:endParaRPr/>
          </a:p>
          <a:p>
            <a:pPr algn="l">
              <a:lnSpc>
                <a:spcPts val="2881"/>
              </a:lnSpc>
              <a:defRPr/>
            </a:pPr>
            <a:r>
              <a:rPr lang="en-US" sz="2200" b="1" spc="43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°  Vendeur(euse) conseil caviste</a:t>
            </a:r>
            <a:endParaRPr/>
          </a:p>
          <a:p>
            <a:pPr algn="l">
              <a:lnSpc>
                <a:spcPts val="2881"/>
              </a:lnSpc>
              <a:defRPr/>
            </a:pPr>
            <a:r>
              <a:rPr lang="en-US" sz="2200" b="1" spc="43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° Vendeur(euse) en magasin</a:t>
            </a:r>
            <a:endParaRPr/>
          </a:p>
          <a:p>
            <a:pPr algn="l">
              <a:lnSpc>
                <a:spcPts val="2881"/>
              </a:lnSpc>
              <a:defRPr/>
            </a:pPr>
            <a:r>
              <a:rPr lang="en-US" sz="2200" b="1" spc="43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° Viticulteur(trice)</a:t>
            </a:r>
            <a:endParaRPr/>
          </a:p>
          <a:p>
            <a:pPr algn="l">
              <a:lnSpc>
                <a:spcPts val="2881"/>
              </a:lnSpc>
              <a:spcBef>
                <a:spcPts val="0"/>
              </a:spcBef>
              <a:defRPr/>
            </a:pPr>
            <a:endParaRPr lang="en-US" sz="2200" b="1" spc="43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550618047" name="TextBox 39"/>
          <p:cNvSpPr txBox="1"/>
          <p:nvPr/>
        </p:nvSpPr>
        <p:spPr bwMode="auto">
          <a:xfrm>
            <a:off x="12676684" y="1812143"/>
            <a:ext cx="4593150" cy="313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7"/>
              </a:lnSpc>
              <a:defRPr/>
            </a:pPr>
            <a:r>
              <a:rPr lang="en-US" sz="1900" b="1" spc="37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Compétences commerciales</a:t>
            </a:r>
            <a:endParaRPr/>
          </a:p>
          <a:p>
            <a:pPr algn="ctr">
              <a:lnSpc>
                <a:spcPts val="2477"/>
              </a:lnSpc>
              <a:defRPr/>
            </a:pPr>
            <a:endParaRPr lang="en-US" sz="1900" b="1" spc="37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477"/>
              </a:lnSpc>
              <a:defRPr/>
            </a:pPr>
            <a:r>
              <a:rPr lang="en-US" sz="1900" b="1" spc="37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Compétences techniques </a:t>
            </a:r>
            <a:endParaRPr/>
          </a:p>
          <a:p>
            <a:pPr algn="ctr">
              <a:lnSpc>
                <a:spcPts val="2477"/>
              </a:lnSpc>
              <a:defRPr/>
            </a:pPr>
            <a:endParaRPr lang="en-US" sz="1900" b="1" spc="37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477"/>
              </a:lnSpc>
              <a:defRPr/>
            </a:pPr>
            <a:r>
              <a:rPr lang="en-US" sz="1900" b="1" spc="37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Compétences de gestion de rayon (approvisionnement, entretien, suivi des ventes)</a:t>
            </a:r>
            <a:endParaRPr/>
          </a:p>
          <a:p>
            <a:pPr algn="ctr">
              <a:lnSpc>
                <a:spcPts val="2477"/>
              </a:lnSpc>
              <a:defRPr/>
            </a:pPr>
            <a:endParaRPr lang="en-US" sz="1900" b="1" spc="37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477"/>
              </a:lnSpc>
              <a:defRPr/>
            </a:pPr>
            <a:r>
              <a:rPr lang="en-US" sz="1900" b="1" spc="37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Réglementation et sécurité</a:t>
            </a:r>
            <a:endParaRPr/>
          </a:p>
          <a:p>
            <a:pPr algn="ctr">
              <a:lnSpc>
                <a:spcPts val="2477"/>
              </a:lnSpc>
              <a:spcBef>
                <a:spcPts val="0"/>
              </a:spcBef>
              <a:defRPr/>
            </a:pPr>
            <a:endParaRPr lang="en-US" sz="1900" b="1" spc="37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580488047" name="Freeform 40"/>
          <p:cNvSpPr/>
          <p:nvPr/>
        </p:nvSpPr>
        <p:spPr bwMode="auto">
          <a:xfrm>
            <a:off x="940041" y="336250"/>
            <a:ext cx="7115610" cy="1553817"/>
          </a:xfrm>
          <a:custGeom>
            <a:avLst/>
            <a:gdLst/>
            <a:ahLst/>
            <a:cxnLst/>
            <a:rect l="l" t="t" r="r" b="b"/>
            <a:pathLst>
              <a:path w="7115610" h="1553817" extrusionOk="0">
                <a:moveTo>
                  <a:pt x="0" y="0"/>
                </a:moveTo>
                <a:lnTo>
                  <a:pt x="7115610" y="0"/>
                </a:lnTo>
                <a:lnTo>
                  <a:pt x="7115610" y="1553817"/>
                </a:lnTo>
                <a:lnTo>
                  <a:pt x="0" y="15538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/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35113294" name="Group 2"/>
          <p:cNvGrpSpPr/>
          <p:nvPr/>
        </p:nvGrpSpPr>
        <p:grpSpPr bwMode="auto">
          <a:xfrm>
            <a:off x="994884" y="14317385"/>
            <a:ext cx="19612626" cy="584671"/>
            <a:chOff x="0" y="0"/>
            <a:chExt cx="12241753" cy="364938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2241753" cy="364938"/>
            </a:xfrm>
            <a:custGeom>
              <a:avLst/>
              <a:gdLst/>
              <a:ahLst/>
              <a:cxnLst/>
              <a:rect l="l" t="t" r="r" b="b"/>
              <a:pathLst>
                <a:path w="12241753" h="364938" extrusionOk="0">
                  <a:moveTo>
                    <a:pt x="0" y="0"/>
                  </a:moveTo>
                  <a:lnTo>
                    <a:pt x="12241753" y="0"/>
                  </a:lnTo>
                  <a:lnTo>
                    <a:pt x="12241753" y="364938"/>
                  </a:lnTo>
                  <a:lnTo>
                    <a:pt x="0" y="364938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865374472" name="Group 4"/>
          <p:cNvGrpSpPr/>
          <p:nvPr/>
        </p:nvGrpSpPr>
        <p:grpSpPr bwMode="auto">
          <a:xfrm rot="5400000">
            <a:off x="442626" y="13126122"/>
            <a:ext cx="1612374" cy="507858"/>
            <a:chOff x="0" y="0"/>
            <a:chExt cx="690676" cy="217546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690676" cy="217546"/>
            </a:xfrm>
            <a:custGeom>
              <a:avLst/>
              <a:gdLst/>
              <a:ahLst/>
              <a:cxnLst/>
              <a:rect l="l" t="t" r="r" b="b"/>
              <a:pathLst>
                <a:path w="690676" h="217546" extrusionOk="0">
                  <a:moveTo>
                    <a:pt x="0" y="0"/>
                  </a:moveTo>
                  <a:lnTo>
                    <a:pt x="690676" y="0"/>
                  </a:lnTo>
                  <a:lnTo>
                    <a:pt x="690676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293216862" name="Group 6"/>
          <p:cNvGrpSpPr/>
          <p:nvPr/>
        </p:nvGrpSpPr>
        <p:grpSpPr bwMode="auto">
          <a:xfrm rot="5400000">
            <a:off x="634997" y="11598582"/>
            <a:ext cx="1213676" cy="540330"/>
            <a:chOff x="0" y="0"/>
            <a:chExt cx="442571" cy="197033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442571" cy="197033"/>
            </a:xfrm>
            <a:custGeom>
              <a:avLst/>
              <a:gdLst/>
              <a:ahLst/>
              <a:cxnLst/>
              <a:rect l="l" t="t" r="r" b="b"/>
              <a:pathLst>
                <a:path w="442571" h="197033" extrusionOk="0">
                  <a:moveTo>
                    <a:pt x="0" y="0"/>
                  </a:moveTo>
                  <a:lnTo>
                    <a:pt x="442571" y="0"/>
                  </a:lnTo>
                  <a:lnTo>
                    <a:pt x="442571" y="197033"/>
                  </a:lnTo>
                  <a:lnTo>
                    <a:pt x="0" y="197033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521945382" name="Group 8"/>
          <p:cNvGrpSpPr/>
          <p:nvPr/>
        </p:nvGrpSpPr>
        <p:grpSpPr bwMode="auto">
          <a:xfrm rot="5400000">
            <a:off x="500480" y="10161261"/>
            <a:ext cx="1552418" cy="534578"/>
            <a:chOff x="0" y="0"/>
            <a:chExt cx="442571" cy="152400"/>
          </a:xfrm>
        </p:grpSpPr>
        <p:sp>
          <p:nvSpPr>
            <p:cNvPr id="9" name="Freeform 9"/>
            <p:cNvSpPr/>
            <p:nvPr/>
          </p:nvSpPr>
          <p:spPr bwMode="auto">
            <a:xfrm>
              <a:off x="0" y="0"/>
              <a:ext cx="442571" cy="152400"/>
            </a:xfrm>
            <a:custGeom>
              <a:avLst/>
              <a:gdLst/>
              <a:ahLst/>
              <a:cxnLst/>
              <a:rect l="l" t="t" r="r" b="b"/>
              <a:pathLst>
                <a:path w="442571" h="152400" extrusionOk="0">
                  <a:moveTo>
                    <a:pt x="0" y="0"/>
                  </a:moveTo>
                  <a:lnTo>
                    <a:pt x="442571" y="0"/>
                  </a:lnTo>
                  <a:lnTo>
                    <a:pt x="44257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sp>
        <p:nvSpPr>
          <p:cNvPr id="1887349212" name="AutoShape 10"/>
          <p:cNvSpPr/>
          <p:nvPr/>
        </p:nvSpPr>
        <p:spPr bwMode="auto">
          <a:xfrm rot="-10737193">
            <a:off x="1004346" y="11362239"/>
            <a:ext cx="508280" cy="0"/>
          </a:xfrm>
          <a:prstGeom prst="line">
            <a:avLst/>
          </a:prstGeom>
          <a:ln w="2857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500588905" name="Group 11"/>
          <p:cNvGrpSpPr/>
          <p:nvPr/>
        </p:nvGrpSpPr>
        <p:grpSpPr bwMode="auto">
          <a:xfrm>
            <a:off x="1719014" y="12573864"/>
            <a:ext cx="18888496" cy="1612374"/>
            <a:chOff x="0" y="0"/>
            <a:chExt cx="6148045" cy="524814"/>
          </a:xfrm>
        </p:grpSpPr>
        <p:sp>
          <p:nvSpPr>
            <p:cNvPr id="12" name="Freeform 12"/>
            <p:cNvSpPr/>
            <p:nvPr/>
          </p:nvSpPr>
          <p:spPr bwMode="auto">
            <a:xfrm>
              <a:off x="0" y="0"/>
              <a:ext cx="6148045" cy="524814"/>
            </a:xfrm>
            <a:custGeom>
              <a:avLst/>
              <a:gdLst/>
              <a:ahLst/>
              <a:cxnLst/>
              <a:rect l="l" t="t" r="r" b="b"/>
              <a:pathLst>
                <a:path w="6148045" h="524814" extrusionOk="0">
                  <a:moveTo>
                    <a:pt x="0" y="0"/>
                  </a:moveTo>
                  <a:lnTo>
                    <a:pt x="6148045" y="0"/>
                  </a:lnTo>
                  <a:lnTo>
                    <a:pt x="6148045" y="524814"/>
                  </a:lnTo>
                  <a:lnTo>
                    <a:pt x="0" y="524814"/>
                  </a:lnTo>
                  <a:close/>
                </a:path>
              </a:pathLst>
            </a:custGeom>
            <a:solidFill>
              <a:srgbClr val="2D760D"/>
            </a:solidFill>
          </p:spPr>
        </p:sp>
      </p:grpSp>
      <p:grpSp>
        <p:nvGrpSpPr>
          <p:cNvPr id="340783694" name="Group 13"/>
          <p:cNvGrpSpPr/>
          <p:nvPr/>
        </p:nvGrpSpPr>
        <p:grpSpPr bwMode="auto">
          <a:xfrm>
            <a:off x="1719014" y="9662305"/>
            <a:ext cx="5903013" cy="2778209"/>
            <a:chOff x="0" y="0"/>
            <a:chExt cx="9624405" cy="4529654"/>
          </a:xfrm>
        </p:grpSpPr>
        <p:sp>
          <p:nvSpPr>
            <p:cNvPr id="14" name="Freeform 14"/>
            <p:cNvSpPr/>
            <p:nvPr/>
          </p:nvSpPr>
          <p:spPr bwMode="auto">
            <a:xfrm>
              <a:off x="0" y="0"/>
              <a:ext cx="9624405" cy="4529654"/>
            </a:xfrm>
            <a:custGeom>
              <a:avLst/>
              <a:gdLst/>
              <a:ahLst/>
              <a:cxnLst/>
              <a:rect l="l" t="t" r="r" b="b"/>
              <a:pathLst>
                <a:path w="9624405" h="4529654" extrusionOk="0">
                  <a:moveTo>
                    <a:pt x="0" y="0"/>
                  </a:moveTo>
                  <a:lnTo>
                    <a:pt x="9624405" y="0"/>
                  </a:lnTo>
                  <a:lnTo>
                    <a:pt x="9624405" y="4529654"/>
                  </a:lnTo>
                  <a:lnTo>
                    <a:pt x="0" y="4529654"/>
                  </a:lnTo>
                  <a:close/>
                </a:path>
              </a:pathLst>
            </a:custGeom>
            <a:solidFill>
              <a:srgbClr val="54BF26"/>
            </a:solidFill>
          </p:spPr>
        </p:sp>
      </p:grpSp>
      <p:grpSp>
        <p:nvGrpSpPr>
          <p:cNvPr id="1877733110" name="Group 15"/>
          <p:cNvGrpSpPr/>
          <p:nvPr/>
        </p:nvGrpSpPr>
        <p:grpSpPr bwMode="auto">
          <a:xfrm>
            <a:off x="7831577" y="9719455"/>
            <a:ext cx="6237446" cy="2756130"/>
            <a:chOff x="0" y="0"/>
            <a:chExt cx="10169672" cy="4493656"/>
          </a:xfrm>
        </p:grpSpPr>
        <p:sp>
          <p:nvSpPr>
            <p:cNvPr id="16" name="Freeform 16"/>
            <p:cNvSpPr/>
            <p:nvPr/>
          </p:nvSpPr>
          <p:spPr bwMode="auto">
            <a:xfrm>
              <a:off x="0" y="0"/>
              <a:ext cx="10169672" cy="4493656"/>
            </a:xfrm>
            <a:custGeom>
              <a:avLst/>
              <a:gdLst/>
              <a:ahLst/>
              <a:cxnLst/>
              <a:rect l="l" t="t" r="r" b="b"/>
              <a:pathLst>
                <a:path w="10169672" h="4493656" extrusionOk="0">
                  <a:moveTo>
                    <a:pt x="0" y="0"/>
                  </a:moveTo>
                  <a:lnTo>
                    <a:pt x="10169672" y="0"/>
                  </a:lnTo>
                  <a:lnTo>
                    <a:pt x="10169672" y="4493656"/>
                  </a:lnTo>
                  <a:lnTo>
                    <a:pt x="0" y="4493656"/>
                  </a:lnTo>
                  <a:close/>
                </a:path>
              </a:pathLst>
            </a:custGeom>
            <a:solidFill>
              <a:srgbClr val="54BF26"/>
            </a:solidFill>
          </p:spPr>
        </p:sp>
      </p:grpSp>
      <p:grpSp>
        <p:nvGrpSpPr>
          <p:cNvPr id="645560495" name="Group 17"/>
          <p:cNvGrpSpPr/>
          <p:nvPr/>
        </p:nvGrpSpPr>
        <p:grpSpPr bwMode="auto">
          <a:xfrm>
            <a:off x="14278573" y="9748030"/>
            <a:ext cx="6328937" cy="2682833"/>
            <a:chOff x="0" y="0"/>
            <a:chExt cx="10318841" cy="4374152"/>
          </a:xfrm>
        </p:grpSpPr>
        <p:sp>
          <p:nvSpPr>
            <p:cNvPr id="18" name="Freeform 18"/>
            <p:cNvSpPr/>
            <p:nvPr/>
          </p:nvSpPr>
          <p:spPr bwMode="auto">
            <a:xfrm>
              <a:off x="0" y="0"/>
              <a:ext cx="10318841" cy="4374152"/>
            </a:xfrm>
            <a:custGeom>
              <a:avLst/>
              <a:gdLst/>
              <a:ahLst/>
              <a:cxnLst/>
              <a:rect l="l" t="t" r="r" b="b"/>
              <a:pathLst>
                <a:path w="10318841" h="4374152" extrusionOk="0">
                  <a:moveTo>
                    <a:pt x="0" y="0"/>
                  </a:moveTo>
                  <a:lnTo>
                    <a:pt x="10318841" y="0"/>
                  </a:lnTo>
                  <a:lnTo>
                    <a:pt x="10318841" y="4374152"/>
                  </a:lnTo>
                  <a:lnTo>
                    <a:pt x="0" y="4374152"/>
                  </a:lnTo>
                  <a:close/>
                </a:path>
              </a:pathLst>
            </a:custGeom>
            <a:solidFill>
              <a:srgbClr val="54BF26"/>
            </a:solidFill>
          </p:spPr>
        </p:sp>
      </p:grpSp>
      <p:grpSp>
        <p:nvGrpSpPr>
          <p:cNvPr id="1557649315" name="Group 19"/>
          <p:cNvGrpSpPr/>
          <p:nvPr/>
        </p:nvGrpSpPr>
        <p:grpSpPr bwMode="auto">
          <a:xfrm>
            <a:off x="716373" y="2352971"/>
            <a:ext cx="7699115" cy="2341329"/>
            <a:chOff x="0" y="0"/>
            <a:chExt cx="2709266" cy="823898"/>
          </a:xfrm>
        </p:grpSpPr>
        <p:sp>
          <p:nvSpPr>
            <p:cNvPr id="20" name="Freeform 20"/>
            <p:cNvSpPr/>
            <p:nvPr/>
          </p:nvSpPr>
          <p:spPr bwMode="auto">
            <a:xfrm>
              <a:off x="31750" y="31750"/>
              <a:ext cx="2645766" cy="760397"/>
            </a:xfrm>
            <a:custGeom>
              <a:avLst/>
              <a:gdLst/>
              <a:ahLst/>
              <a:cxnLst/>
              <a:rect l="l" t="t" r="r" b="b"/>
              <a:pathLst>
                <a:path w="2645766" h="760397" extrusionOk="0">
                  <a:moveTo>
                    <a:pt x="2553056" y="760397"/>
                  </a:moveTo>
                  <a:lnTo>
                    <a:pt x="92710" y="760397"/>
                  </a:lnTo>
                  <a:cubicBezTo>
                    <a:pt x="41910" y="760397"/>
                    <a:pt x="0" y="718487"/>
                    <a:pt x="0" y="66768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51786" y="0"/>
                  </a:lnTo>
                  <a:cubicBezTo>
                    <a:pt x="2602586" y="0"/>
                    <a:pt x="2644496" y="41910"/>
                    <a:pt x="2644496" y="92710"/>
                  </a:cubicBezTo>
                  <a:lnTo>
                    <a:pt x="2644496" y="666418"/>
                  </a:lnTo>
                  <a:cubicBezTo>
                    <a:pt x="2645766" y="718487"/>
                    <a:pt x="2603856" y="760397"/>
                    <a:pt x="2553056" y="760397"/>
                  </a:cubicBezTo>
                  <a:close/>
                </a:path>
              </a:pathLst>
            </a:custGeom>
            <a:solidFill>
              <a:srgbClr val="54BF26"/>
            </a:solidFill>
          </p:spPr>
        </p:sp>
        <p:sp>
          <p:nvSpPr>
            <p:cNvPr id="21" name="Freeform 21"/>
            <p:cNvSpPr/>
            <p:nvPr/>
          </p:nvSpPr>
          <p:spPr bwMode="auto">
            <a:xfrm>
              <a:off x="0" y="0"/>
              <a:ext cx="2709266" cy="823898"/>
            </a:xfrm>
            <a:custGeom>
              <a:avLst/>
              <a:gdLst/>
              <a:ahLst/>
              <a:cxnLst/>
              <a:rect l="l" t="t" r="r" b="b"/>
              <a:pathLst>
                <a:path w="2709266" h="823898" extrusionOk="0">
                  <a:moveTo>
                    <a:pt x="2584806" y="59690"/>
                  </a:moveTo>
                  <a:cubicBezTo>
                    <a:pt x="2620366" y="59690"/>
                    <a:pt x="2649576" y="88900"/>
                    <a:pt x="2649576" y="124460"/>
                  </a:cubicBezTo>
                  <a:lnTo>
                    <a:pt x="2649576" y="699438"/>
                  </a:lnTo>
                  <a:cubicBezTo>
                    <a:pt x="2649576" y="734998"/>
                    <a:pt x="2620366" y="764208"/>
                    <a:pt x="2584806" y="764208"/>
                  </a:cubicBezTo>
                  <a:lnTo>
                    <a:pt x="124460" y="764208"/>
                  </a:lnTo>
                  <a:cubicBezTo>
                    <a:pt x="88900" y="764208"/>
                    <a:pt x="59690" y="734998"/>
                    <a:pt x="59690" y="69943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84806" y="59690"/>
                  </a:lnTo>
                  <a:moveTo>
                    <a:pt x="258480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99438"/>
                  </a:lnTo>
                  <a:cubicBezTo>
                    <a:pt x="0" y="768018"/>
                    <a:pt x="55880" y="823898"/>
                    <a:pt x="124460" y="823898"/>
                  </a:cubicBezTo>
                  <a:lnTo>
                    <a:pt x="2584806" y="823898"/>
                  </a:lnTo>
                  <a:cubicBezTo>
                    <a:pt x="2653386" y="823898"/>
                    <a:pt x="2709266" y="768018"/>
                    <a:pt x="2709266" y="699438"/>
                  </a:cubicBezTo>
                  <a:lnTo>
                    <a:pt x="2709266" y="124460"/>
                  </a:lnTo>
                  <a:cubicBezTo>
                    <a:pt x="2709266" y="55880"/>
                    <a:pt x="2653386" y="0"/>
                    <a:pt x="2584806" y="0"/>
                  </a:cubicBezTo>
                  <a:close/>
                </a:path>
              </a:pathLst>
            </a:custGeom>
            <a:solidFill>
              <a:srgbClr val="B5F899"/>
            </a:solidFill>
          </p:spPr>
        </p:sp>
      </p:grpSp>
      <p:sp>
        <p:nvSpPr>
          <p:cNvPr id="450551535" name="Freeform 22"/>
          <p:cNvSpPr/>
          <p:nvPr/>
        </p:nvSpPr>
        <p:spPr bwMode="auto">
          <a:xfrm>
            <a:off x="2431394" y="6465950"/>
            <a:ext cx="4552015" cy="3063005"/>
          </a:xfrm>
          <a:custGeom>
            <a:avLst/>
            <a:gdLst/>
            <a:ahLst/>
            <a:cxnLst/>
            <a:rect l="l" t="t" r="r" b="b"/>
            <a:pathLst>
              <a:path w="4552015" h="3063005" extrusionOk="0">
                <a:moveTo>
                  <a:pt x="0" y="0"/>
                </a:moveTo>
                <a:lnTo>
                  <a:pt x="4552014" y="0"/>
                </a:lnTo>
                <a:lnTo>
                  <a:pt x="4552014" y="3063005"/>
                </a:lnTo>
                <a:lnTo>
                  <a:pt x="0" y="30630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0" r="-500"/>
            </a:stretch>
          </a:blipFill>
        </p:spPr>
      </p:sp>
      <p:sp>
        <p:nvSpPr>
          <p:cNvPr id="1209239736" name="Freeform 23"/>
          <p:cNvSpPr/>
          <p:nvPr/>
        </p:nvSpPr>
        <p:spPr bwMode="auto">
          <a:xfrm>
            <a:off x="8415487" y="5772647"/>
            <a:ext cx="4594508" cy="3063005"/>
          </a:xfrm>
          <a:custGeom>
            <a:avLst/>
            <a:gdLst/>
            <a:ahLst/>
            <a:cxnLst/>
            <a:rect l="l" t="t" r="r" b="b"/>
            <a:pathLst>
              <a:path w="4594508" h="3063005" extrusionOk="0">
                <a:moveTo>
                  <a:pt x="0" y="0"/>
                </a:moveTo>
                <a:lnTo>
                  <a:pt x="4594507" y="0"/>
                </a:lnTo>
                <a:lnTo>
                  <a:pt x="4594507" y="3063005"/>
                </a:lnTo>
                <a:lnTo>
                  <a:pt x="0" y="30630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sp>
        <p:nvSpPr>
          <p:cNvPr id="1798634684" name="Freeform 24"/>
          <p:cNvSpPr/>
          <p:nvPr/>
        </p:nvSpPr>
        <p:spPr bwMode="auto">
          <a:xfrm>
            <a:off x="15128116" y="6465950"/>
            <a:ext cx="4629852" cy="3113099"/>
          </a:xfrm>
          <a:custGeom>
            <a:avLst/>
            <a:gdLst/>
            <a:ahLst/>
            <a:cxnLst/>
            <a:rect l="l" t="t" r="r" b="b"/>
            <a:pathLst>
              <a:path w="4629852" h="3113099" extrusionOk="0">
                <a:moveTo>
                  <a:pt x="0" y="0"/>
                </a:moveTo>
                <a:lnTo>
                  <a:pt x="4629852" y="0"/>
                </a:lnTo>
                <a:lnTo>
                  <a:pt x="4629852" y="3113099"/>
                </a:lnTo>
                <a:lnTo>
                  <a:pt x="0" y="3113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63" r="-462"/>
            </a:stretch>
          </a:blipFill>
        </p:spPr>
      </p:sp>
      <p:sp>
        <p:nvSpPr>
          <p:cNvPr id="762176893" name="TextBox 25"/>
          <p:cNvSpPr txBox="1"/>
          <p:nvPr/>
        </p:nvSpPr>
        <p:spPr bwMode="auto">
          <a:xfrm>
            <a:off x="6537236" y="14403213"/>
            <a:ext cx="8552727" cy="332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1"/>
              </a:lnSpc>
              <a:defRPr/>
            </a:pPr>
            <a:r>
              <a:rPr lang="en-US" sz="210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Après la 3ème </a:t>
            </a:r>
            <a:endParaRPr/>
          </a:p>
        </p:txBody>
      </p:sp>
      <p:sp>
        <p:nvSpPr>
          <p:cNvPr id="1174403162" name="TextBox 26"/>
          <p:cNvSpPr txBox="1"/>
          <p:nvPr/>
        </p:nvSpPr>
        <p:spPr bwMode="auto">
          <a:xfrm rot="-5533870">
            <a:off x="649017" y="13212975"/>
            <a:ext cx="1236308" cy="33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  <a:defRPr/>
            </a:pPr>
            <a:r>
              <a:rPr lang="en-US" sz="2100" spc="4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2nde </a:t>
            </a:r>
            <a:endParaRPr/>
          </a:p>
        </p:txBody>
      </p:sp>
      <p:sp>
        <p:nvSpPr>
          <p:cNvPr id="140929143" name="TextBox 27"/>
          <p:cNvSpPr txBox="1"/>
          <p:nvPr/>
        </p:nvSpPr>
        <p:spPr bwMode="auto">
          <a:xfrm rot="-5400000">
            <a:off x="733526" y="11794899"/>
            <a:ext cx="1019383" cy="33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  <a:defRPr/>
            </a:pPr>
            <a:r>
              <a:rPr lang="en-US" sz="2100" spc="4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1ère</a:t>
            </a:r>
            <a:endParaRPr/>
          </a:p>
        </p:txBody>
      </p:sp>
      <p:sp>
        <p:nvSpPr>
          <p:cNvPr id="1887223567" name="TextBox 28"/>
          <p:cNvSpPr txBox="1"/>
          <p:nvPr/>
        </p:nvSpPr>
        <p:spPr bwMode="auto">
          <a:xfrm rot="-5400000">
            <a:off x="887926" y="10396057"/>
            <a:ext cx="710584" cy="33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  <a:defRPr/>
            </a:pPr>
            <a:r>
              <a:rPr lang="en-US" sz="2100" spc="4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Tale</a:t>
            </a:r>
            <a:endParaRPr/>
          </a:p>
        </p:txBody>
      </p:sp>
      <p:sp>
        <p:nvSpPr>
          <p:cNvPr id="219125505" name="TextBox 29"/>
          <p:cNvSpPr txBox="1"/>
          <p:nvPr/>
        </p:nvSpPr>
        <p:spPr bwMode="auto">
          <a:xfrm>
            <a:off x="6512499" y="12923260"/>
            <a:ext cx="8740215" cy="950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3"/>
              </a:lnSpc>
              <a:defRPr/>
            </a:pPr>
            <a:r>
              <a:rPr lang="en-US" sz="275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 LA NATURE </a:t>
            </a:r>
            <a:endParaRPr/>
          </a:p>
          <a:p>
            <a:pPr algn="ctr">
              <a:lnSpc>
                <a:spcPts val="3823"/>
              </a:lnSpc>
              <a:defRPr/>
            </a:pPr>
            <a:r>
              <a:rPr lang="en-US" sz="275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JARDIN - PAYSAGE - FORET</a:t>
            </a:r>
            <a:endParaRPr/>
          </a:p>
        </p:txBody>
      </p:sp>
      <p:sp>
        <p:nvSpPr>
          <p:cNvPr id="702161054" name="TextBox 30"/>
          <p:cNvSpPr txBox="1"/>
          <p:nvPr/>
        </p:nvSpPr>
        <p:spPr bwMode="auto">
          <a:xfrm>
            <a:off x="2742468" y="9997865"/>
            <a:ext cx="3937818" cy="380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1"/>
              </a:lnSpc>
              <a:defRPr/>
            </a:pPr>
            <a:r>
              <a:rPr lang="en-US" sz="22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Aménagement paysager</a:t>
            </a:r>
            <a:endParaRPr/>
          </a:p>
        </p:txBody>
      </p:sp>
      <p:sp>
        <p:nvSpPr>
          <p:cNvPr id="493010360" name="TextBox 31"/>
          <p:cNvSpPr txBox="1"/>
          <p:nvPr/>
        </p:nvSpPr>
        <p:spPr bwMode="auto">
          <a:xfrm>
            <a:off x="9825673" y="9997865"/>
            <a:ext cx="2249254" cy="380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1"/>
              </a:lnSpc>
              <a:defRPr/>
            </a:pPr>
            <a:r>
              <a:rPr lang="en-US" sz="22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Forêt</a:t>
            </a:r>
            <a:endParaRPr/>
          </a:p>
        </p:txBody>
      </p:sp>
      <p:sp>
        <p:nvSpPr>
          <p:cNvPr id="388079861" name="TextBox 32"/>
          <p:cNvSpPr txBox="1"/>
          <p:nvPr/>
        </p:nvSpPr>
        <p:spPr bwMode="auto">
          <a:xfrm>
            <a:off x="1738942" y="2926329"/>
            <a:ext cx="5653980" cy="1127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  <a:defRPr/>
            </a:pPr>
            <a:r>
              <a:rPr lang="en-US" sz="32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 LA NATURE JARDIN - PAYSAGE - FORET</a:t>
            </a:r>
            <a:endParaRPr/>
          </a:p>
        </p:txBody>
      </p:sp>
      <p:sp>
        <p:nvSpPr>
          <p:cNvPr id="55317696" name="TextBox 33"/>
          <p:cNvSpPr txBox="1"/>
          <p:nvPr/>
        </p:nvSpPr>
        <p:spPr bwMode="auto">
          <a:xfrm>
            <a:off x="14193215" y="10003453"/>
            <a:ext cx="6499651" cy="380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1"/>
              </a:lnSpc>
              <a:defRPr/>
            </a:pPr>
            <a:r>
              <a:rPr lang="en-US" sz="22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Gestion des milieux naturels et de la faune</a:t>
            </a:r>
            <a:endParaRPr/>
          </a:p>
        </p:txBody>
      </p:sp>
      <p:sp>
        <p:nvSpPr>
          <p:cNvPr id="696431659" name="TextBox 34"/>
          <p:cNvSpPr txBox="1"/>
          <p:nvPr/>
        </p:nvSpPr>
        <p:spPr bwMode="auto">
          <a:xfrm>
            <a:off x="8003027" y="10704401"/>
            <a:ext cx="5759159" cy="1361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Bûcheron(ne)</a:t>
            </a:r>
            <a:endParaRPr/>
          </a:p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Conducteur(trice) d'engins forestiers</a:t>
            </a:r>
            <a:endParaRPr/>
          </a:p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Ouvrier(ère) forestier</a:t>
            </a:r>
            <a:endParaRPr/>
          </a:p>
          <a:p>
            <a:pPr marL="453390" lvl="1" indent="-226695" algn="l">
              <a:lnSpc>
                <a:spcPts val="2751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Technicien(ne) forestier</a:t>
            </a:r>
            <a:endParaRPr/>
          </a:p>
        </p:txBody>
      </p:sp>
      <p:sp>
        <p:nvSpPr>
          <p:cNvPr id="1637731505" name="TextBox 35"/>
          <p:cNvSpPr txBox="1"/>
          <p:nvPr/>
        </p:nvSpPr>
        <p:spPr bwMode="auto">
          <a:xfrm>
            <a:off x="2387869" y="10761333"/>
            <a:ext cx="4356126" cy="1361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Ouvrier(ère) paysagiste</a:t>
            </a:r>
            <a:endParaRPr/>
          </a:p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Technicien(ne) paysagiste</a:t>
            </a:r>
            <a:endParaRPr/>
          </a:p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Chef(fe) d'équipe paysagiste</a:t>
            </a:r>
            <a:endParaRPr/>
          </a:p>
          <a:p>
            <a:pPr marL="453390" lvl="1" indent="-226695" algn="l">
              <a:lnSpc>
                <a:spcPts val="2751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Jardinier(ère)</a:t>
            </a:r>
            <a:endParaRPr/>
          </a:p>
        </p:txBody>
      </p:sp>
      <p:sp>
        <p:nvSpPr>
          <p:cNvPr id="1514032879" name="TextBox 36"/>
          <p:cNvSpPr txBox="1"/>
          <p:nvPr/>
        </p:nvSpPr>
        <p:spPr bwMode="auto">
          <a:xfrm>
            <a:off x="14647871" y="10499909"/>
            <a:ext cx="5751336" cy="1723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Animateur(trice) nature</a:t>
            </a:r>
            <a:endParaRPr/>
          </a:p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Technicien(ne) d'aménagement des espaces naturels</a:t>
            </a:r>
            <a:endParaRPr/>
          </a:p>
          <a:p>
            <a:pPr marL="453390" lvl="1" indent="-226695" algn="l">
              <a:lnSpc>
                <a:spcPts val="2751"/>
              </a:lnSpc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Paysagiste</a:t>
            </a:r>
            <a:endParaRPr/>
          </a:p>
          <a:p>
            <a:pPr marL="453390" lvl="1" indent="-226695" algn="l">
              <a:lnSpc>
                <a:spcPts val="2751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2100" b="1" spc="42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Garde d'espace naturel</a:t>
            </a:r>
            <a:endParaRPr/>
          </a:p>
        </p:txBody>
      </p:sp>
      <p:grpSp>
        <p:nvGrpSpPr>
          <p:cNvPr id="1662863232" name="Group 37"/>
          <p:cNvGrpSpPr/>
          <p:nvPr/>
        </p:nvGrpSpPr>
        <p:grpSpPr bwMode="auto">
          <a:xfrm>
            <a:off x="12240957" y="1107530"/>
            <a:ext cx="5850714" cy="4717325"/>
            <a:chOff x="0" y="0"/>
            <a:chExt cx="838828" cy="676332"/>
          </a:xfrm>
        </p:grpSpPr>
        <p:sp>
          <p:nvSpPr>
            <p:cNvPr id="38" name="Freeform 38"/>
            <p:cNvSpPr/>
            <p:nvPr/>
          </p:nvSpPr>
          <p:spPr bwMode="auto">
            <a:xfrm>
              <a:off x="0" y="0"/>
              <a:ext cx="838828" cy="676332"/>
            </a:xfrm>
            <a:custGeom>
              <a:avLst/>
              <a:gdLst/>
              <a:ahLst/>
              <a:cxnLst/>
              <a:rect l="l" t="t" r="r" b="b"/>
              <a:pathLst>
                <a:path w="838828" h="676332" extrusionOk="0">
                  <a:moveTo>
                    <a:pt x="838828" y="338166"/>
                  </a:moveTo>
                  <a:lnTo>
                    <a:pt x="635628" y="676332"/>
                  </a:lnTo>
                  <a:lnTo>
                    <a:pt x="203200" y="676332"/>
                  </a:lnTo>
                  <a:lnTo>
                    <a:pt x="0" y="338166"/>
                  </a:lnTo>
                  <a:lnTo>
                    <a:pt x="203200" y="0"/>
                  </a:lnTo>
                  <a:lnTo>
                    <a:pt x="635628" y="0"/>
                  </a:lnTo>
                  <a:lnTo>
                    <a:pt x="838828" y="338166"/>
                  </a:lnTo>
                  <a:close/>
                </a:path>
              </a:pathLst>
            </a:custGeom>
            <a:solidFill>
              <a:srgbClr val="B5F899"/>
            </a:solidFill>
          </p:spPr>
        </p:sp>
        <p:sp>
          <p:nvSpPr>
            <p:cNvPr id="39" name="TextBox 39"/>
            <p:cNvSpPr txBox="1"/>
            <p:nvPr/>
          </p:nvSpPr>
          <p:spPr bwMode="auto">
            <a:xfrm>
              <a:off x="114300" y="-57150"/>
              <a:ext cx="610228" cy="73348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9"/>
                </a:lnSpc>
                <a:defRPr/>
              </a:pPr>
              <a:endParaRPr/>
            </a:p>
          </p:txBody>
        </p:sp>
      </p:grpSp>
      <p:sp>
        <p:nvSpPr>
          <p:cNvPr id="81281726" name="TextBox 40"/>
          <p:cNvSpPr txBox="1"/>
          <p:nvPr/>
        </p:nvSpPr>
        <p:spPr bwMode="auto">
          <a:xfrm>
            <a:off x="12930388" y="1794811"/>
            <a:ext cx="4593150" cy="4048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  <a:defRPr/>
            </a:pPr>
            <a:r>
              <a:rPr lang="en-US" sz="2100" b="1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Connaissance des végétaux,</a:t>
            </a:r>
            <a:endParaRPr/>
          </a:p>
          <a:p>
            <a:pPr algn="ctr">
              <a:lnSpc>
                <a:spcPts val="2740"/>
              </a:lnSpc>
              <a:defRPr/>
            </a:pPr>
            <a:r>
              <a:rPr lang="en-US" sz="2100" b="1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des espaces naturels </a:t>
            </a:r>
            <a:endParaRPr/>
          </a:p>
          <a:p>
            <a:pPr algn="ctr">
              <a:lnSpc>
                <a:spcPts val="2740"/>
              </a:lnSpc>
              <a:defRPr/>
            </a:pPr>
            <a:r>
              <a:rPr lang="en-US" sz="2100" b="1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et de la faune</a:t>
            </a:r>
            <a:endParaRPr/>
          </a:p>
          <a:p>
            <a:pPr algn="ctr">
              <a:lnSpc>
                <a:spcPts val="2740"/>
              </a:lnSpc>
              <a:defRPr/>
            </a:pPr>
            <a:endParaRPr lang="en-US" sz="2100" b="1" spc="41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740"/>
              </a:lnSpc>
              <a:defRPr/>
            </a:pPr>
            <a:r>
              <a:rPr lang="en-US" sz="2100" b="1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Conduite d'engins et d'aménagements paysagers</a:t>
            </a:r>
            <a:endParaRPr/>
          </a:p>
          <a:p>
            <a:pPr algn="ctr">
              <a:lnSpc>
                <a:spcPts val="2740"/>
              </a:lnSpc>
              <a:defRPr/>
            </a:pPr>
            <a:endParaRPr lang="en-US" sz="2100" b="1" spc="41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740"/>
              </a:lnSpc>
              <a:defRPr/>
            </a:pPr>
            <a:r>
              <a:rPr lang="en-US" sz="2100" b="1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Organisation de chantiers, </a:t>
            </a:r>
            <a:endParaRPr/>
          </a:p>
          <a:p>
            <a:pPr algn="ctr">
              <a:lnSpc>
                <a:spcPts val="2740"/>
              </a:lnSpc>
              <a:defRPr/>
            </a:pPr>
            <a:r>
              <a:rPr lang="en-US" sz="2100" b="1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d'aménagement paysagers, </a:t>
            </a:r>
            <a:endParaRPr/>
          </a:p>
          <a:p>
            <a:pPr algn="ctr">
              <a:lnSpc>
                <a:spcPts val="2740"/>
              </a:lnSpc>
              <a:defRPr/>
            </a:pPr>
            <a:r>
              <a:rPr lang="en-US" sz="2100" b="1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et d'espaces naturels</a:t>
            </a:r>
            <a:endParaRPr/>
          </a:p>
          <a:p>
            <a:pPr algn="ctr">
              <a:lnSpc>
                <a:spcPts val="2477"/>
              </a:lnSpc>
              <a:defRPr/>
            </a:pPr>
            <a:endParaRPr lang="en-US" sz="2100" b="1" spc="41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477"/>
              </a:lnSpc>
              <a:spcBef>
                <a:spcPts val="0"/>
              </a:spcBef>
              <a:defRPr/>
            </a:pPr>
            <a:endParaRPr lang="en-US" sz="2100" b="1" spc="41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1796617980" name="Freeform 41"/>
          <p:cNvSpPr/>
          <p:nvPr/>
        </p:nvSpPr>
        <p:spPr bwMode="auto">
          <a:xfrm>
            <a:off x="971670" y="281736"/>
            <a:ext cx="7397701" cy="1615416"/>
          </a:xfrm>
          <a:custGeom>
            <a:avLst/>
            <a:gdLst/>
            <a:ahLst/>
            <a:cxnLst/>
            <a:rect l="l" t="t" r="r" b="b"/>
            <a:pathLst>
              <a:path w="7397701" h="1615416" extrusionOk="0">
                <a:moveTo>
                  <a:pt x="0" y="0"/>
                </a:moveTo>
                <a:lnTo>
                  <a:pt x="7397701" y="0"/>
                </a:lnTo>
                <a:lnTo>
                  <a:pt x="7397701" y="1615416"/>
                </a:lnTo>
                <a:lnTo>
                  <a:pt x="0" y="16154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/>
          </a:blipFill>
        </p:spPr>
      </p:sp>
      <p:sp>
        <p:nvSpPr>
          <p:cNvPr id="278465692" name="ZoneTexte 278465691"/>
          <p:cNvSpPr txBox="1"/>
          <p:nvPr/>
        </p:nvSpPr>
        <p:spPr bwMode="auto">
          <a:xfrm>
            <a:off x="8081100" y="9060528"/>
            <a:ext cx="5837939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800"/>
              <a:t>HORS DEPARTEMENT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88502380" name="Group 2"/>
          <p:cNvGrpSpPr/>
          <p:nvPr/>
        </p:nvGrpSpPr>
        <p:grpSpPr bwMode="auto">
          <a:xfrm>
            <a:off x="823392" y="14317385"/>
            <a:ext cx="19670839" cy="517034"/>
            <a:chOff x="0" y="0"/>
            <a:chExt cx="18794620" cy="494003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8794620" cy="494003"/>
            </a:xfrm>
            <a:custGeom>
              <a:avLst/>
              <a:gdLst/>
              <a:ahLst/>
              <a:cxnLst/>
              <a:rect l="l" t="t" r="r" b="b"/>
              <a:pathLst>
                <a:path w="18794620" h="494003" extrusionOk="0">
                  <a:moveTo>
                    <a:pt x="0" y="0"/>
                  </a:moveTo>
                  <a:lnTo>
                    <a:pt x="18794620" y="0"/>
                  </a:lnTo>
                  <a:lnTo>
                    <a:pt x="18794620" y="494003"/>
                  </a:lnTo>
                  <a:lnTo>
                    <a:pt x="0" y="494003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171567938" name="Group 4"/>
          <p:cNvGrpSpPr/>
          <p:nvPr/>
        </p:nvGrpSpPr>
        <p:grpSpPr bwMode="auto">
          <a:xfrm rot="5400000">
            <a:off x="497693" y="13424405"/>
            <a:ext cx="1123712" cy="472314"/>
            <a:chOff x="0" y="0"/>
            <a:chExt cx="481353" cy="202320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481353" cy="202320"/>
            </a:xfrm>
            <a:custGeom>
              <a:avLst/>
              <a:gdLst/>
              <a:ahLst/>
              <a:cxnLst/>
              <a:rect l="l" t="t" r="r" b="b"/>
              <a:pathLst>
                <a:path w="481353" h="202320" extrusionOk="0">
                  <a:moveTo>
                    <a:pt x="0" y="0"/>
                  </a:moveTo>
                  <a:lnTo>
                    <a:pt x="481353" y="0"/>
                  </a:lnTo>
                  <a:lnTo>
                    <a:pt x="481353" y="202320"/>
                  </a:lnTo>
                  <a:lnTo>
                    <a:pt x="0" y="202320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259581934" name="Group 6"/>
          <p:cNvGrpSpPr/>
          <p:nvPr/>
        </p:nvGrpSpPr>
        <p:grpSpPr bwMode="auto">
          <a:xfrm rot="5400000">
            <a:off x="-148649" y="11506211"/>
            <a:ext cx="2451941" cy="507858"/>
            <a:chOff x="0" y="0"/>
            <a:chExt cx="1050312" cy="217546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1050312" cy="217546"/>
            </a:xfrm>
            <a:custGeom>
              <a:avLst/>
              <a:gdLst/>
              <a:ahLst/>
              <a:cxnLst/>
              <a:rect l="l" t="t" r="r" b="b"/>
              <a:pathLst>
                <a:path w="1050312" h="217546" extrusionOk="0">
                  <a:moveTo>
                    <a:pt x="0" y="0"/>
                  </a:moveTo>
                  <a:lnTo>
                    <a:pt x="1050312" y="0"/>
                  </a:lnTo>
                  <a:lnTo>
                    <a:pt x="1050312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004165799" name="Group 8"/>
          <p:cNvGrpSpPr/>
          <p:nvPr/>
        </p:nvGrpSpPr>
        <p:grpSpPr bwMode="auto">
          <a:xfrm rot="5400000">
            <a:off x="-280868" y="8797978"/>
            <a:ext cx="2759805" cy="483980"/>
            <a:chOff x="0" y="0"/>
            <a:chExt cx="1182188" cy="207317"/>
          </a:xfrm>
        </p:grpSpPr>
        <p:sp>
          <p:nvSpPr>
            <p:cNvPr id="9" name="Freeform 9"/>
            <p:cNvSpPr/>
            <p:nvPr/>
          </p:nvSpPr>
          <p:spPr bwMode="auto">
            <a:xfrm>
              <a:off x="0" y="0"/>
              <a:ext cx="1182188" cy="207317"/>
            </a:xfrm>
            <a:custGeom>
              <a:avLst/>
              <a:gdLst/>
              <a:ahLst/>
              <a:cxnLst/>
              <a:rect l="l" t="t" r="r" b="b"/>
              <a:pathLst>
                <a:path w="1182188" h="207317" extrusionOk="0">
                  <a:moveTo>
                    <a:pt x="0" y="0"/>
                  </a:moveTo>
                  <a:lnTo>
                    <a:pt x="1182188" y="0"/>
                  </a:lnTo>
                  <a:lnTo>
                    <a:pt x="1182188" y="207317"/>
                  </a:lnTo>
                  <a:lnTo>
                    <a:pt x="0" y="207317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067665303" name="Group 10"/>
          <p:cNvGrpSpPr/>
          <p:nvPr/>
        </p:nvGrpSpPr>
        <p:grpSpPr bwMode="auto">
          <a:xfrm>
            <a:off x="1440543" y="13098706"/>
            <a:ext cx="19053688" cy="1123712"/>
            <a:chOff x="0" y="0"/>
            <a:chExt cx="6201813" cy="365759"/>
          </a:xfrm>
        </p:grpSpPr>
        <p:sp>
          <p:nvSpPr>
            <p:cNvPr id="11" name="Freeform 11"/>
            <p:cNvSpPr/>
            <p:nvPr/>
          </p:nvSpPr>
          <p:spPr bwMode="auto">
            <a:xfrm>
              <a:off x="0" y="0"/>
              <a:ext cx="6201813" cy="365759"/>
            </a:xfrm>
            <a:custGeom>
              <a:avLst/>
              <a:gdLst/>
              <a:ahLst/>
              <a:cxnLst/>
              <a:rect l="l" t="t" r="r" b="b"/>
              <a:pathLst>
                <a:path w="6201813" h="365759" extrusionOk="0">
                  <a:moveTo>
                    <a:pt x="0" y="0"/>
                  </a:moveTo>
                  <a:lnTo>
                    <a:pt x="6201813" y="0"/>
                  </a:lnTo>
                  <a:lnTo>
                    <a:pt x="6201813" y="365759"/>
                  </a:lnTo>
                  <a:lnTo>
                    <a:pt x="0" y="365759"/>
                  </a:lnTo>
                  <a:close/>
                </a:path>
              </a:pathLst>
            </a:custGeom>
            <a:solidFill>
              <a:srgbClr val="2D760D"/>
            </a:solidFill>
          </p:spPr>
        </p:sp>
      </p:grpSp>
      <p:grpSp>
        <p:nvGrpSpPr>
          <p:cNvPr id="541896964" name="Group 12"/>
          <p:cNvGrpSpPr/>
          <p:nvPr/>
        </p:nvGrpSpPr>
        <p:grpSpPr bwMode="auto">
          <a:xfrm>
            <a:off x="1436274" y="7661226"/>
            <a:ext cx="3199620" cy="5342230"/>
            <a:chOff x="0" y="0"/>
            <a:chExt cx="5633429" cy="9405829"/>
          </a:xfrm>
        </p:grpSpPr>
        <p:sp>
          <p:nvSpPr>
            <p:cNvPr id="13" name="Freeform 13"/>
            <p:cNvSpPr/>
            <p:nvPr/>
          </p:nvSpPr>
          <p:spPr bwMode="auto">
            <a:xfrm>
              <a:off x="0" y="0"/>
              <a:ext cx="5633429" cy="9405829"/>
            </a:xfrm>
            <a:custGeom>
              <a:avLst/>
              <a:gdLst/>
              <a:ahLst/>
              <a:cxnLst/>
              <a:rect l="l" t="t" r="r" b="b"/>
              <a:pathLst>
                <a:path w="5633430" h="9405829" extrusionOk="0">
                  <a:moveTo>
                    <a:pt x="0" y="0"/>
                  </a:moveTo>
                  <a:lnTo>
                    <a:pt x="5633430" y="0"/>
                  </a:lnTo>
                  <a:lnTo>
                    <a:pt x="5633430" y="9405829"/>
                  </a:lnTo>
                  <a:lnTo>
                    <a:pt x="0" y="9405829"/>
                  </a:lnTo>
                  <a:close/>
                </a:path>
              </a:pathLst>
            </a:custGeom>
            <a:solidFill>
              <a:srgbClr val="54BF26"/>
            </a:solidFill>
          </p:spPr>
        </p:sp>
      </p:grpSp>
      <p:grpSp>
        <p:nvGrpSpPr>
          <p:cNvPr id="290383409" name="Group 14"/>
          <p:cNvGrpSpPr/>
          <p:nvPr/>
        </p:nvGrpSpPr>
        <p:grpSpPr bwMode="auto">
          <a:xfrm>
            <a:off x="10269019" y="7622224"/>
            <a:ext cx="2510344" cy="5363887"/>
            <a:chOff x="0" y="0"/>
            <a:chExt cx="4092921" cy="8745401"/>
          </a:xfrm>
        </p:grpSpPr>
        <p:sp>
          <p:nvSpPr>
            <p:cNvPr id="15" name="Freeform 15"/>
            <p:cNvSpPr/>
            <p:nvPr/>
          </p:nvSpPr>
          <p:spPr bwMode="auto">
            <a:xfrm>
              <a:off x="0" y="0"/>
              <a:ext cx="4092921" cy="8745401"/>
            </a:xfrm>
            <a:custGeom>
              <a:avLst/>
              <a:gdLst/>
              <a:ahLst/>
              <a:cxnLst/>
              <a:rect l="l" t="t" r="r" b="b"/>
              <a:pathLst>
                <a:path w="4092921" h="8745401" extrusionOk="0">
                  <a:moveTo>
                    <a:pt x="0" y="0"/>
                  </a:moveTo>
                  <a:lnTo>
                    <a:pt x="4092921" y="0"/>
                  </a:lnTo>
                  <a:lnTo>
                    <a:pt x="4092921" y="8745401"/>
                  </a:lnTo>
                  <a:lnTo>
                    <a:pt x="0" y="8745401"/>
                  </a:lnTo>
                  <a:close/>
                </a:path>
              </a:pathLst>
            </a:custGeom>
            <a:solidFill>
              <a:srgbClr val="54BF26"/>
            </a:solidFill>
          </p:spPr>
        </p:sp>
      </p:grpSp>
      <p:grpSp>
        <p:nvGrpSpPr>
          <p:cNvPr id="175082360" name="Group 16"/>
          <p:cNvGrpSpPr/>
          <p:nvPr/>
        </p:nvGrpSpPr>
        <p:grpSpPr bwMode="auto">
          <a:xfrm>
            <a:off x="12893663" y="7622224"/>
            <a:ext cx="2504481" cy="5363887"/>
            <a:chOff x="0" y="0"/>
            <a:chExt cx="4252126" cy="9106847"/>
          </a:xfrm>
        </p:grpSpPr>
        <p:sp>
          <p:nvSpPr>
            <p:cNvPr id="17" name="Freeform 17"/>
            <p:cNvSpPr/>
            <p:nvPr/>
          </p:nvSpPr>
          <p:spPr bwMode="auto">
            <a:xfrm>
              <a:off x="0" y="0"/>
              <a:ext cx="4252126" cy="9106847"/>
            </a:xfrm>
            <a:custGeom>
              <a:avLst/>
              <a:gdLst/>
              <a:ahLst/>
              <a:cxnLst/>
              <a:rect l="l" t="t" r="r" b="b"/>
              <a:pathLst>
                <a:path w="4252126" h="9106847" extrusionOk="0">
                  <a:moveTo>
                    <a:pt x="0" y="0"/>
                  </a:moveTo>
                  <a:lnTo>
                    <a:pt x="4252126" y="0"/>
                  </a:lnTo>
                  <a:lnTo>
                    <a:pt x="4252126" y="9106847"/>
                  </a:lnTo>
                  <a:lnTo>
                    <a:pt x="0" y="9106847"/>
                  </a:lnTo>
                  <a:close/>
                </a:path>
              </a:pathLst>
            </a:custGeom>
            <a:solidFill>
              <a:srgbClr val="54BF26"/>
            </a:solidFill>
          </p:spPr>
        </p:sp>
      </p:grpSp>
      <p:grpSp>
        <p:nvGrpSpPr>
          <p:cNvPr id="1681347012" name="Group 18"/>
          <p:cNvGrpSpPr/>
          <p:nvPr/>
        </p:nvGrpSpPr>
        <p:grpSpPr bwMode="auto">
          <a:xfrm>
            <a:off x="18000754" y="7622224"/>
            <a:ext cx="2493477" cy="5324082"/>
            <a:chOff x="0" y="0"/>
            <a:chExt cx="4065420" cy="8680503"/>
          </a:xfrm>
        </p:grpSpPr>
        <p:sp>
          <p:nvSpPr>
            <p:cNvPr id="19" name="Freeform 19"/>
            <p:cNvSpPr/>
            <p:nvPr/>
          </p:nvSpPr>
          <p:spPr bwMode="auto">
            <a:xfrm>
              <a:off x="0" y="0"/>
              <a:ext cx="4065420" cy="8680503"/>
            </a:xfrm>
            <a:custGeom>
              <a:avLst/>
              <a:gdLst/>
              <a:ahLst/>
              <a:cxnLst/>
              <a:rect l="l" t="t" r="r" b="b"/>
              <a:pathLst>
                <a:path w="4065420" h="8680503" extrusionOk="0">
                  <a:moveTo>
                    <a:pt x="0" y="0"/>
                  </a:moveTo>
                  <a:lnTo>
                    <a:pt x="4065420" y="0"/>
                  </a:lnTo>
                  <a:lnTo>
                    <a:pt x="4065420" y="8680503"/>
                  </a:lnTo>
                  <a:lnTo>
                    <a:pt x="0" y="8680503"/>
                  </a:lnTo>
                  <a:close/>
                </a:path>
              </a:pathLst>
            </a:custGeom>
            <a:solidFill>
              <a:srgbClr val="54BF26"/>
            </a:solidFill>
          </p:spPr>
        </p:sp>
      </p:grpSp>
      <p:grpSp>
        <p:nvGrpSpPr>
          <p:cNvPr id="1688886274" name="Group 20"/>
          <p:cNvGrpSpPr/>
          <p:nvPr/>
        </p:nvGrpSpPr>
        <p:grpSpPr bwMode="auto">
          <a:xfrm>
            <a:off x="4740669" y="7644816"/>
            <a:ext cx="2812742" cy="5341294"/>
            <a:chOff x="0" y="0"/>
            <a:chExt cx="4585957" cy="8708566"/>
          </a:xfrm>
        </p:grpSpPr>
        <p:sp>
          <p:nvSpPr>
            <p:cNvPr id="21" name="Freeform 21"/>
            <p:cNvSpPr/>
            <p:nvPr/>
          </p:nvSpPr>
          <p:spPr bwMode="auto">
            <a:xfrm>
              <a:off x="0" y="0"/>
              <a:ext cx="4585957" cy="8708565"/>
            </a:xfrm>
            <a:custGeom>
              <a:avLst/>
              <a:gdLst/>
              <a:ahLst/>
              <a:cxnLst/>
              <a:rect l="l" t="t" r="r" b="b"/>
              <a:pathLst>
                <a:path w="4585957" h="8708565" extrusionOk="0">
                  <a:moveTo>
                    <a:pt x="0" y="0"/>
                  </a:moveTo>
                  <a:lnTo>
                    <a:pt x="4585957" y="0"/>
                  </a:lnTo>
                  <a:lnTo>
                    <a:pt x="4585957" y="8708565"/>
                  </a:lnTo>
                  <a:lnTo>
                    <a:pt x="0" y="8708565"/>
                  </a:lnTo>
                  <a:close/>
                </a:path>
              </a:pathLst>
            </a:custGeom>
            <a:solidFill>
              <a:srgbClr val="54BF26"/>
            </a:solidFill>
          </p:spPr>
        </p:sp>
      </p:grpSp>
      <p:grpSp>
        <p:nvGrpSpPr>
          <p:cNvPr id="659102448" name="Group 22"/>
          <p:cNvGrpSpPr/>
          <p:nvPr/>
        </p:nvGrpSpPr>
        <p:grpSpPr bwMode="auto">
          <a:xfrm>
            <a:off x="7639136" y="7622224"/>
            <a:ext cx="2496533" cy="5363887"/>
            <a:chOff x="0" y="0"/>
            <a:chExt cx="4070404" cy="8745401"/>
          </a:xfrm>
        </p:grpSpPr>
        <p:sp>
          <p:nvSpPr>
            <p:cNvPr id="23" name="Freeform 23"/>
            <p:cNvSpPr/>
            <p:nvPr/>
          </p:nvSpPr>
          <p:spPr bwMode="auto">
            <a:xfrm>
              <a:off x="0" y="0"/>
              <a:ext cx="4070403" cy="8745401"/>
            </a:xfrm>
            <a:custGeom>
              <a:avLst/>
              <a:gdLst/>
              <a:ahLst/>
              <a:cxnLst/>
              <a:rect l="l" t="t" r="r" b="b"/>
              <a:pathLst>
                <a:path w="4070403" h="8745401" extrusionOk="0">
                  <a:moveTo>
                    <a:pt x="0" y="0"/>
                  </a:moveTo>
                  <a:lnTo>
                    <a:pt x="4070403" y="0"/>
                  </a:lnTo>
                  <a:lnTo>
                    <a:pt x="4070403" y="8745401"/>
                  </a:lnTo>
                  <a:lnTo>
                    <a:pt x="0" y="8745401"/>
                  </a:lnTo>
                  <a:close/>
                </a:path>
              </a:pathLst>
            </a:custGeom>
            <a:solidFill>
              <a:srgbClr val="54BF26"/>
            </a:solidFill>
          </p:spPr>
        </p:sp>
      </p:grpSp>
      <p:grpSp>
        <p:nvGrpSpPr>
          <p:cNvPr id="1791546721" name="Group 24"/>
          <p:cNvGrpSpPr/>
          <p:nvPr/>
        </p:nvGrpSpPr>
        <p:grpSpPr bwMode="auto">
          <a:xfrm>
            <a:off x="1003312" y="2071236"/>
            <a:ext cx="6939177" cy="2490414"/>
            <a:chOff x="0" y="0"/>
            <a:chExt cx="2441849" cy="876360"/>
          </a:xfrm>
        </p:grpSpPr>
        <p:sp>
          <p:nvSpPr>
            <p:cNvPr id="25" name="Freeform 25"/>
            <p:cNvSpPr/>
            <p:nvPr/>
          </p:nvSpPr>
          <p:spPr bwMode="auto">
            <a:xfrm>
              <a:off x="31750" y="31750"/>
              <a:ext cx="2378349" cy="812860"/>
            </a:xfrm>
            <a:custGeom>
              <a:avLst/>
              <a:gdLst/>
              <a:ahLst/>
              <a:cxnLst/>
              <a:rect l="l" t="t" r="r" b="b"/>
              <a:pathLst>
                <a:path w="2378349" h="812860" extrusionOk="0">
                  <a:moveTo>
                    <a:pt x="2285639" y="812860"/>
                  </a:moveTo>
                  <a:lnTo>
                    <a:pt x="92710" y="812860"/>
                  </a:lnTo>
                  <a:cubicBezTo>
                    <a:pt x="41910" y="812860"/>
                    <a:pt x="0" y="770950"/>
                    <a:pt x="0" y="72015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284369" y="0"/>
                  </a:lnTo>
                  <a:cubicBezTo>
                    <a:pt x="2335169" y="0"/>
                    <a:pt x="2377079" y="41910"/>
                    <a:pt x="2377079" y="92710"/>
                  </a:cubicBezTo>
                  <a:lnTo>
                    <a:pt x="2377079" y="718880"/>
                  </a:lnTo>
                  <a:cubicBezTo>
                    <a:pt x="2378349" y="770950"/>
                    <a:pt x="2336439" y="812860"/>
                    <a:pt x="2285639" y="812860"/>
                  </a:cubicBezTo>
                  <a:close/>
                </a:path>
              </a:pathLst>
            </a:custGeom>
            <a:solidFill>
              <a:srgbClr val="54BF26"/>
            </a:solidFill>
          </p:spPr>
        </p:sp>
        <p:sp>
          <p:nvSpPr>
            <p:cNvPr id="26" name="Freeform 26"/>
            <p:cNvSpPr/>
            <p:nvPr/>
          </p:nvSpPr>
          <p:spPr bwMode="auto">
            <a:xfrm>
              <a:off x="0" y="0"/>
              <a:ext cx="2441849" cy="876360"/>
            </a:xfrm>
            <a:custGeom>
              <a:avLst/>
              <a:gdLst/>
              <a:ahLst/>
              <a:cxnLst/>
              <a:rect l="l" t="t" r="r" b="b"/>
              <a:pathLst>
                <a:path w="2441849" h="876360" extrusionOk="0">
                  <a:moveTo>
                    <a:pt x="2317389" y="59690"/>
                  </a:moveTo>
                  <a:cubicBezTo>
                    <a:pt x="2352949" y="59690"/>
                    <a:pt x="2382159" y="88900"/>
                    <a:pt x="2382159" y="124460"/>
                  </a:cubicBezTo>
                  <a:lnTo>
                    <a:pt x="2382159" y="751900"/>
                  </a:lnTo>
                  <a:cubicBezTo>
                    <a:pt x="2382159" y="787460"/>
                    <a:pt x="2352949" y="816670"/>
                    <a:pt x="2317389" y="816670"/>
                  </a:cubicBezTo>
                  <a:lnTo>
                    <a:pt x="124460" y="816670"/>
                  </a:lnTo>
                  <a:cubicBezTo>
                    <a:pt x="88900" y="816670"/>
                    <a:pt x="59690" y="787460"/>
                    <a:pt x="59690" y="75190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317389" y="59690"/>
                  </a:lnTo>
                  <a:moveTo>
                    <a:pt x="231738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1900"/>
                  </a:lnTo>
                  <a:cubicBezTo>
                    <a:pt x="0" y="820480"/>
                    <a:pt x="55880" y="876360"/>
                    <a:pt x="124460" y="876360"/>
                  </a:cubicBezTo>
                  <a:lnTo>
                    <a:pt x="2317389" y="876360"/>
                  </a:lnTo>
                  <a:cubicBezTo>
                    <a:pt x="2385969" y="876360"/>
                    <a:pt x="2441849" y="820480"/>
                    <a:pt x="2441849" y="751900"/>
                  </a:cubicBezTo>
                  <a:lnTo>
                    <a:pt x="2441849" y="124460"/>
                  </a:lnTo>
                  <a:cubicBezTo>
                    <a:pt x="2441849" y="55880"/>
                    <a:pt x="2385969" y="0"/>
                    <a:pt x="2317389" y="0"/>
                  </a:cubicBezTo>
                  <a:close/>
                </a:path>
              </a:pathLst>
            </a:custGeom>
            <a:solidFill>
              <a:srgbClr val="B5F899"/>
            </a:solidFill>
          </p:spPr>
        </p:sp>
      </p:grpSp>
      <p:sp>
        <p:nvSpPr>
          <p:cNvPr id="934849872" name="Freeform 27"/>
          <p:cNvSpPr/>
          <p:nvPr/>
        </p:nvSpPr>
        <p:spPr bwMode="auto">
          <a:xfrm>
            <a:off x="7667711" y="5465250"/>
            <a:ext cx="2421259" cy="1975741"/>
          </a:xfrm>
          <a:custGeom>
            <a:avLst/>
            <a:gdLst/>
            <a:ahLst/>
            <a:cxnLst/>
            <a:rect l="l" t="t" r="r" b="b"/>
            <a:pathLst>
              <a:path w="2421259" h="1975741" extrusionOk="0">
                <a:moveTo>
                  <a:pt x="0" y="0"/>
                </a:moveTo>
                <a:lnTo>
                  <a:pt x="2421258" y="0"/>
                </a:lnTo>
                <a:lnTo>
                  <a:pt x="2421258" y="1975740"/>
                </a:lnTo>
                <a:lnTo>
                  <a:pt x="0" y="19757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57" r="-3257" b="-2727"/>
            </a:stretch>
          </a:blipFill>
        </p:spPr>
      </p:sp>
      <p:sp>
        <p:nvSpPr>
          <p:cNvPr id="941485629" name="Freeform 28"/>
          <p:cNvSpPr/>
          <p:nvPr/>
        </p:nvSpPr>
        <p:spPr bwMode="auto">
          <a:xfrm>
            <a:off x="15631066" y="5442896"/>
            <a:ext cx="2172903" cy="1992803"/>
          </a:xfrm>
          <a:custGeom>
            <a:avLst/>
            <a:gdLst/>
            <a:ahLst/>
            <a:cxnLst/>
            <a:rect l="l" t="t" r="r" b="b"/>
            <a:pathLst>
              <a:path w="2172903" h="1992803" extrusionOk="0">
                <a:moveTo>
                  <a:pt x="0" y="0"/>
                </a:moveTo>
                <a:lnTo>
                  <a:pt x="2172904" y="0"/>
                </a:lnTo>
                <a:lnTo>
                  <a:pt x="2172904" y="1992803"/>
                </a:lnTo>
                <a:lnTo>
                  <a:pt x="0" y="19928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13" r="-5313" b="-15210"/>
            </a:stretch>
          </a:blipFill>
        </p:spPr>
      </p:sp>
      <p:grpSp>
        <p:nvGrpSpPr>
          <p:cNvPr id="598195085" name="Group 29"/>
          <p:cNvGrpSpPr/>
          <p:nvPr/>
        </p:nvGrpSpPr>
        <p:grpSpPr bwMode="auto">
          <a:xfrm>
            <a:off x="10671677" y="544485"/>
            <a:ext cx="5260030" cy="4441759"/>
            <a:chOff x="0" y="0"/>
            <a:chExt cx="942538" cy="795913"/>
          </a:xfrm>
        </p:grpSpPr>
        <p:sp>
          <p:nvSpPr>
            <p:cNvPr id="30" name="Freeform 30"/>
            <p:cNvSpPr/>
            <p:nvPr/>
          </p:nvSpPr>
          <p:spPr bwMode="auto">
            <a:xfrm>
              <a:off x="0" y="0"/>
              <a:ext cx="942538" cy="795913"/>
            </a:xfrm>
            <a:custGeom>
              <a:avLst/>
              <a:gdLst/>
              <a:ahLst/>
              <a:cxnLst/>
              <a:rect l="l" t="t" r="r" b="b"/>
              <a:pathLst>
                <a:path w="942538" h="795913" extrusionOk="0">
                  <a:moveTo>
                    <a:pt x="942538" y="397956"/>
                  </a:moveTo>
                  <a:lnTo>
                    <a:pt x="739338" y="795913"/>
                  </a:lnTo>
                  <a:lnTo>
                    <a:pt x="203200" y="795913"/>
                  </a:lnTo>
                  <a:lnTo>
                    <a:pt x="0" y="397956"/>
                  </a:lnTo>
                  <a:lnTo>
                    <a:pt x="203200" y="0"/>
                  </a:lnTo>
                  <a:lnTo>
                    <a:pt x="739338" y="0"/>
                  </a:lnTo>
                  <a:lnTo>
                    <a:pt x="942538" y="397956"/>
                  </a:lnTo>
                  <a:close/>
                </a:path>
              </a:pathLst>
            </a:custGeom>
            <a:solidFill>
              <a:srgbClr val="B5F899"/>
            </a:solidFill>
          </p:spPr>
        </p:sp>
        <p:sp>
          <p:nvSpPr>
            <p:cNvPr id="31" name="TextBox 31"/>
            <p:cNvSpPr txBox="1"/>
            <p:nvPr/>
          </p:nvSpPr>
          <p:spPr bwMode="auto">
            <a:xfrm>
              <a:off x="114300" y="-57150"/>
              <a:ext cx="713938" cy="85306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9"/>
                </a:lnSpc>
                <a:defRPr/>
              </a:pPr>
              <a:endParaRPr/>
            </a:p>
          </p:txBody>
        </p:sp>
      </p:grpSp>
      <p:sp>
        <p:nvSpPr>
          <p:cNvPr id="1341266933" name="Freeform 32"/>
          <p:cNvSpPr/>
          <p:nvPr/>
        </p:nvSpPr>
        <p:spPr bwMode="auto">
          <a:xfrm>
            <a:off x="1004142" y="265183"/>
            <a:ext cx="7194639" cy="1571074"/>
          </a:xfrm>
          <a:custGeom>
            <a:avLst/>
            <a:gdLst/>
            <a:ahLst/>
            <a:cxnLst/>
            <a:rect l="l" t="t" r="r" b="b"/>
            <a:pathLst>
              <a:path w="7194639" h="1571074" extrusionOk="0">
                <a:moveTo>
                  <a:pt x="0" y="0"/>
                </a:moveTo>
                <a:lnTo>
                  <a:pt x="7194638" y="0"/>
                </a:lnTo>
                <a:lnTo>
                  <a:pt x="7194638" y="1571074"/>
                </a:lnTo>
                <a:lnTo>
                  <a:pt x="0" y="15710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sp>
        <p:nvSpPr>
          <p:cNvPr id="1201729784" name="Freeform 33"/>
          <p:cNvSpPr/>
          <p:nvPr/>
        </p:nvSpPr>
        <p:spPr bwMode="auto">
          <a:xfrm>
            <a:off x="18000754" y="5442896"/>
            <a:ext cx="2464902" cy="1998093"/>
          </a:xfrm>
          <a:custGeom>
            <a:avLst/>
            <a:gdLst/>
            <a:ahLst/>
            <a:cxnLst/>
            <a:rect l="l" t="t" r="r" b="b"/>
            <a:pathLst>
              <a:path w="2464902" h="1998094" extrusionOk="0">
                <a:moveTo>
                  <a:pt x="0" y="0"/>
                </a:moveTo>
                <a:lnTo>
                  <a:pt x="2464902" y="0"/>
                </a:lnTo>
                <a:lnTo>
                  <a:pt x="2464902" y="1998094"/>
                </a:lnTo>
                <a:lnTo>
                  <a:pt x="0" y="19980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283" r="-6956" b="-7111"/>
            </a:stretch>
          </a:blipFill>
        </p:spPr>
      </p:sp>
      <p:sp>
        <p:nvSpPr>
          <p:cNvPr id="55333991" name="Freeform 34"/>
          <p:cNvSpPr/>
          <p:nvPr/>
        </p:nvSpPr>
        <p:spPr bwMode="auto">
          <a:xfrm>
            <a:off x="4740669" y="5390325"/>
            <a:ext cx="2803217" cy="2045374"/>
          </a:xfrm>
          <a:custGeom>
            <a:avLst/>
            <a:gdLst/>
            <a:ahLst/>
            <a:cxnLst/>
            <a:rect l="l" t="t" r="r" b="b"/>
            <a:pathLst>
              <a:path w="2803217" h="2045374" extrusionOk="0">
                <a:moveTo>
                  <a:pt x="0" y="0"/>
                </a:moveTo>
                <a:lnTo>
                  <a:pt x="2803217" y="0"/>
                </a:lnTo>
                <a:lnTo>
                  <a:pt x="2803217" y="2045374"/>
                </a:lnTo>
                <a:lnTo>
                  <a:pt x="0" y="20453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488" r="-12706" b="-1486"/>
            </a:stretch>
          </a:blipFill>
        </p:spPr>
      </p:sp>
      <p:sp>
        <p:nvSpPr>
          <p:cNvPr id="1812922490" name="Freeform 35"/>
          <p:cNvSpPr/>
          <p:nvPr/>
        </p:nvSpPr>
        <p:spPr bwMode="auto">
          <a:xfrm>
            <a:off x="1440543" y="5390325"/>
            <a:ext cx="3195351" cy="2045374"/>
          </a:xfrm>
          <a:custGeom>
            <a:avLst/>
            <a:gdLst/>
            <a:ahLst/>
            <a:cxnLst/>
            <a:rect l="l" t="t" r="r" b="b"/>
            <a:pathLst>
              <a:path w="3195351" h="2045374" extrusionOk="0">
                <a:moveTo>
                  <a:pt x="0" y="0"/>
                </a:moveTo>
                <a:lnTo>
                  <a:pt x="3195351" y="0"/>
                </a:lnTo>
                <a:lnTo>
                  <a:pt x="3195351" y="2045374"/>
                </a:lnTo>
                <a:lnTo>
                  <a:pt x="0" y="20453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67" t="-8892" b="-10111"/>
            </a:stretch>
          </a:blipFill>
        </p:spPr>
      </p:sp>
      <p:grpSp>
        <p:nvGrpSpPr>
          <p:cNvPr id="1204534211" name="Group 36"/>
          <p:cNvGrpSpPr/>
          <p:nvPr/>
        </p:nvGrpSpPr>
        <p:grpSpPr bwMode="auto">
          <a:xfrm>
            <a:off x="15495950" y="7622224"/>
            <a:ext cx="2380980" cy="5363887"/>
            <a:chOff x="0" y="0"/>
            <a:chExt cx="3882003" cy="8745401"/>
          </a:xfrm>
        </p:grpSpPr>
        <p:sp>
          <p:nvSpPr>
            <p:cNvPr id="37" name="Freeform 37"/>
            <p:cNvSpPr/>
            <p:nvPr/>
          </p:nvSpPr>
          <p:spPr bwMode="auto">
            <a:xfrm>
              <a:off x="0" y="0"/>
              <a:ext cx="3882003" cy="8745401"/>
            </a:xfrm>
            <a:custGeom>
              <a:avLst/>
              <a:gdLst/>
              <a:ahLst/>
              <a:cxnLst/>
              <a:rect l="l" t="t" r="r" b="b"/>
              <a:pathLst>
                <a:path w="3882003" h="8745401" extrusionOk="0">
                  <a:moveTo>
                    <a:pt x="0" y="0"/>
                  </a:moveTo>
                  <a:lnTo>
                    <a:pt x="3882003" y="0"/>
                  </a:lnTo>
                  <a:lnTo>
                    <a:pt x="3882003" y="8745401"/>
                  </a:lnTo>
                  <a:lnTo>
                    <a:pt x="0" y="8745401"/>
                  </a:lnTo>
                  <a:close/>
                </a:path>
              </a:pathLst>
            </a:custGeom>
            <a:solidFill>
              <a:srgbClr val="54BF26"/>
            </a:solidFill>
          </p:spPr>
        </p:sp>
      </p:grpSp>
      <p:sp>
        <p:nvSpPr>
          <p:cNvPr id="869505648" name="Freeform 38"/>
          <p:cNvSpPr/>
          <p:nvPr/>
        </p:nvSpPr>
        <p:spPr bwMode="auto">
          <a:xfrm>
            <a:off x="12893663" y="5472691"/>
            <a:ext cx="2504481" cy="1968299"/>
          </a:xfrm>
          <a:custGeom>
            <a:avLst/>
            <a:gdLst/>
            <a:ahLst/>
            <a:cxnLst/>
            <a:rect l="l" t="t" r="r" b="b"/>
            <a:pathLst>
              <a:path w="2504481" h="1968299" extrusionOk="0">
                <a:moveTo>
                  <a:pt x="0" y="0"/>
                </a:moveTo>
                <a:lnTo>
                  <a:pt x="2504480" y="0"/>
                </a:lnTo>
                <a:lnTo>
                  <a:pt x="2504480" y="1968299"/>
                </a:lnTo>
                <a:lnTo>
                  <a:pt x="0" y="19682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952" r="-17700"/>
            </a:stretch>
          </a:blipFill>
        </p:spPr>
      </p:sp>
      <p:sp>
        <p:nvSpPr>
          <p:cNvPr id="438736725" name="Freeform 39"/>
          <p:cNvSpPr/>
          <p:nvPr/>
        </p:nvSpPr>
        <p:spPr bwMode="auto">
          <a:xfrm>
            <a:off x="10326169" y="5520616"/>
            <a:ext cx="2421625" cy="1926615"/>
          </a:xfrm>
          <a:custGeom>
            <a:avLst/>
            <a:gdLst/>
            <a:ahLst/>
            <a:cxnLst/>
            <a:rect l="l" t="t" r="r" b="b"/>
            <a:pathLst>
              <a:path w="2421625" h="1926615" extrusionOk="0">
                <a:moveTo>
                  <a:pt x="0" y="0"/>
                </a:moveTo>
                <a:lnTo>
                  <a:pt x="2421624" y="0"/>
                </a:lnTo>
                <a:lnTo>
                  <a:pt x="2421624" y="1926615"/>
                </a:lnTo>
                <a:lnTo>
                  <a:pt x="0" y="19266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37" r="-7533"/>
            </a:stretch>
          </a:blipFill>
        </p:spPr>
      </p:sp>
      <p:sp>
        <p:nvSpPr>
          <p:cNvPr id="443764513" name="TextBox 40"/>
          <p:cNvSpPr txBox="1"/>
          <p:nvPr/>
        </p:nvSpPr>
        <p:spPr bwMode="auto">
          <a:xfrm>
            <a:off x="6415636" y="14384343"/>
            <a:ext cx="8552727" cy="332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1"/>
              </a:lnSpc>
              <a:defRPr/>
            </a:pPr>
            <a:r>
              <a:rPr lang="en-US" sz="210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Après la 3ème </a:t>
            </a:r>
            <a:endParaRPr/>
          </a:p>
        </p:txBody>
      </p:sp>
      <p:sp>
        <p:nvSpPr>
          <p:cNvPr id="1248889288" name="TextBox 41"/>
          <p:cNvSpPr txBox="1"/>
          <p:nvPr/>
        </p:nvSpPr>
        <p:spPr bwMode="auto">
          <a:xfrm rot="-5400000">
            <a:off x="414099" y="13437904"/>
            <a:ext cx="1236308" cy="33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  <a:defRPr/>
            </a:pPr>
            <a:r>
              <a:rPr lang="en-US" sz="2100" spc="4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2nde </a:t>
            </a:r>
            <a:endParaRPr/>
          </a:p>
        </p:txBody>
      </p:sp>
      <p:sp>
        <p:nvSpPr>
          <p:cNvPr id="885869711" name="TextBox 42"/>
          <p:cNvSpPr txBox="1"/>
          <p:nvPr/>
        </p:nvSpPr>
        <p:spPr bwMode="auto">
          <a:xfrm rot="-5400000">
            <a:off x="558105" y="11630046"/>
            <a:ext cx="1019383" cy="33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  <a:defRPr/>
            </a:pPr>
            <a:r>
              <a:rPr lang="en-US" sz="2100" spc="4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1ère</a:t>
            </a:r>
            <a:endParaRPr/>
          </a:p>
        </p:txBody>
      </p:sp>
      <p:sp>
        <p:nvSpPr>
          <p:cNvPr id="805268761" name="TextBox 43"/>
          <p:cNvSpPr txBox="1"/>
          <p:nvPr/>
        </p:nvSpPr>
        <p:spPr bwMode="auto">
          <a:xfrm rot="-5400000">
            <a:off x="697610" y="8946593"/>
            <a:ext cx="710584" cy="33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  <a:defRPr/>
            </a:pPr>
            <a:r>
              <a:rPr lang="en-US" sz="2100" spc="4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Tale</a:t>
            </a:r>
            <a:endParaRPr/>
          </a:p>
        </p:txBody>
      </p:sp>
      <p:sp>
        <p:nvSpPr>
          <p:cNvPr id="1815939093" name="TextBox 44"/>
          <p:cNvSpPr txBox="1"/>
          <p:nvPr/>
        </p:nvSpPr>
        <p:spPr bwMode="auto">
          <a:xfrm>
            <a:off x="6223189" y="13336937"/>
            <a:ext cx="8937622" cy="580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9"/>
              </a:lnSpc>
              <a:defRPr/>
            </a:pPr>
            <a:r>
              <a:rPr lang="en-US" sz="34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DES PRODUCTIONS</a:t>
            </a:r>
            <a:endParaRPr/>
          </a:p>
        </p:txBody>
      </p:sp>
      <p:sp>
        <p:nvSpPr>
          <p:cNvPr id="2018089770" name="TextBox 45"/>
          <p:cNvSpPr txBox="1"/>
          <p:nvPr/>
        </p:nvSpPr>
        <p:spPr bwMode="auto">
          <a:xfrm>
            <a:off x="4740669" y="7691208"/>
            <a:ext cx="2774642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Conduite et</a:t>
            </a:r>
            <a:endParaRPr/>
          </a:p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gestion de l'entreprise agricole</a:t>
            </a:r>
            <a:endParaRPr/>
          </a:p>
        </p:txBody>
      </p:sp>
      <p:sp>
        <p:nvSpPr>
          <p:cNvPr id="1020508031" name="TextBox 46"/>
          <p:cNvSpPr txBox="1"/>
          <p:nvPr/>
        </p:nvSpPr>
        <p:spPr bwMode="auto">
          <a:xfrm>
            <a:off x="12840241" y="7660968"/>
            <a:ext cx="2627133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Conduite et </a:t>
            </a:r>
            <a:endParaRPr/>
          </a:p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gestion de </a:t>
            </a:r>
            <a:endParaRPr/>
          </a:p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l'entreprise vitivinicole</a:t>
            </a:r>
            <a:endParaRPr/>
          </a:p>
        </p:txBody>
      </p:sp>
      <p:sp>
        <p:nvSpPr>
          <p:cNvPr id="148966559" name="TextBox 47"/>
          <p:cNvSpPr txBox="1"/>
          <p:nvPr/>
        </p:nvSpPr>
        <p:spPr bwMode="auto">
          <a:xfrm>
            <a:off x="18048379" y="7685342"/>
            <a:ext cx="2407752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Conduite de </a:t>
            </a:r>
            <a:endParaRPr/>
          </a:p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productions horticoles  </a:t>
            </a:r>
            <a:endParaRPr/>
          </a:p>
        </p:txBody>
      </p:sp>
      <p:sp>
        <p:nvSpPr>
          <p:cNvPr id="1689475302" name="TextBox 48"/>
          <p:cNvSpPr txBox="1"/>
          <p:nvPr/>
        </p:nvSpPr>
        <p:spPr bwMode="auto">
          <a:xfrm>
            <a:off x="1843657" y="2716796"/>
            <a:ext cx="4816828" cy="1082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5"/>
              </a:lnSpc>
              <a:defRPr/>
            </a:pPr>
            <a:r>
              <a:rPr lang="en-US" sz="31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DES PRODUCTIONS</a:t>
            </a:r>
            <a:endParaRPr/>
          </a:p>
        </p:txBody>
      </p:sp>
      <p:sp>
        <p:nvSpPr>
          <p:cNvPr id="2105563412" name="TextBox 49"/>
          <p:cNvSpPr txBox="1"/>
          <p:nvPr/>
        </p:nvSpPr>
        <p:spPr bwMode="auto">
          <a:xfrm>
            <a:off x="7667710" y="7686194"/>
            <a:ext cx="2458102" cy="2026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defRPr/>
            </a:pPr>
            <a:r>
              <a:rPr lang="en-US" sz="1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Conduite d’activités d’élevage et d’hébergement dans le</a:t>
            </a:r>
            <a:endParaRPr/>
          </a:p>
          <a:p>
            <a:pPr algn="ctr">
              <a:lnSpc>
                <a:spcPts val="2659"/>
              </a:lnSpc>
              <a:defRPr/>
            </a:pPr>
            <a:r>
              <a:rPr lang="en-US" sz="1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secteur</a:t>
            </a:r>
            <a:endParaRPr/>
          </a:p>
          <a:p>
            <a:pPr algn="ctr">
              <a:lnSpc>
                <a:spcPts val="2659"/>
              </a:lnSpc>
              <a:defRPr/>
            </a:pPr>
            <a:r>
              <a:rPr lang="en-US" sz="1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canin et félin</a:t>
            </a:r>
            <a:endParaRPr/>
          </a:p>
        </p:txBody>
      </p:sp>
      <p:sp>
        <p:nvSpPr>
          <p:cNvPr id="1532128572" name="TextBox 50"/>
          <p:cNvSpPr txBox="1"/>
          <p:nvPr/>
        </p:nvSpPr>
        <p:spPr bwMode="auto">
          <a:xfrm>
            <a:off x="10259494" y="7660968"/>
            <a:ext cx="2510344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Conduite et </a:t>
            </a:r>
            <a:endParaRPr/>
          </a:p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gestion de l'entreprise hippique</a:t>
            </a:r>
            <a:endParaRPr/>
          </a:p>
        </p:txBody>
      </p:sp>
      <p:sp>
        <p:nvSpPr>
          <p:cNvPr id="19418676" name="TextBox 51"/>
          <p:cNvSpPr txBox="1"/>
          <p:nvPr/>
        </p:nvSpPr>
        <p:spPr bwMode="auto">
          <a:xfrm>
            <a:off x="1909577" y="7761994"/>
            <a:ext cx="216609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Agroéquipement</a:t>
            </a:r>
            <a:endParaRPr/>
          </a:p>
        </p:txBody>
      </p:sp>
      <p:sp>
        <p:nvSpPr>
          <p:cNvPr id="128491424" name="TextBox 52"/>
          <p:cNvSpPr txBox="1"/>
          <p:nvPr/>
        </p:nvSpPr>
        <p:spPr bwMode="auto">
          <a:xfrm>
            <a:off x="7614820" y="9992052"/>
            <a:ext cx="2492273" cy="2518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Responsable d'exploitation, </a:t>
            </a:r>
            <a:endParaRPr/>
          </a:p>
          <a:p>
            <a:pPr algn="l">
              <a:lnSpc>
                <a:spcPts val="2488"/>
              </a:lnSpc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      de pension</a:t>
            </a:r>
            <a:endParaRPr/>
          </a:p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Éleveur(euse) </a:t>
            </a:r>
            <a:endParaRPr/>
          </a:p>
          <a:p>
            <a:pPr algn="l">
              <a:lnSpc>
                <a:spcPts val="2488"/>
              </a:lnSpc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      canin</a:t>
            </a:r>
            <a:endParaRPr/>
          </a:p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Employé(e) d'élevage,                de pension</a:t>
            </a:r>
            <a:endParaRPr/>
          </a:p>
        </p:txBody>
      </p:sp>
      <p:sp>
        <p:nvSpPr>
          <p:cNvPr id="1652043886" name="TextBox 53"/>
          <p:cNvSpPr txBox="1"/>
          <p:nvPr/>
        </p:nvSpPr>
        <p:spPr bwMode="auto">
          <a:xfrm>
            <a:off x="11490354" y="779101"/>
            <a:ext cx="3670456" cy="387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defRPr/>
            </a:pPr>
            <a:r>
              <a:rPr lang="en-US" sz="215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Compétences </a:t>
            </a:r>
            <a:endParaRPr/>
          </a:p>
          <a:p>
            <a:pPr algn="ctr">
              <a:lnSpc>
                <a:spcPts val="2800"/>
              </a:lnSpc>
              <a:defRPr/>
            </a:pPr>
            <a:r>
              <a:rPr lang="en-US" sz="215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en production,</a:t>
            </a:r>
            <a:endParaRPr/>
          </a:p>
          <a:p>
            <a:pPr algn="ctr">
              <a:lnSpc>
                <a:spcPts val="2800"/>
              </a:lnSpc>
              <a:defRPr/>
            </a:pPr>
            <a:r>
              <a:rPr lang="en-US" sz="215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en commercialisation </a:t>
            </a:r>
            <a:endParaRPr/>
          </a:p>
          <a:p>
            <a:pPr algn="ctr">
              <a:lnSpc>
                <a:spcPts val="2800"/>
              </a:lnSpc>
              <a:defRPr/>
            </a:pPr>
            <a:r>
              <a:rPr lang="en-US" sz="215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de produits agricoles, aquacoles, horticoles, viticoles et animaliers</a:t>
            </a:r>
            <a:endParaRPr/>
          </a:p>
          <a:p>
            <a:pPr algn="ctr">
              <a:lnSpc>
                <a:spcPts val="2800"/>
              </a:lnSpc>
              <a:defRPr/>
            </a:pPr>
            <a:endParaRPr lang="en-US" sz="2150" b="1" spc="42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800"/>
              </a:lnSpc>
              <a:defRPr/>
            </a:pPr>
            <a:r>
              <a:rPr lang="en-US" sz="215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Conduite et gestion d'entreprise</a:t>
            </a:r>
            <a:endParaRPr/>
          </a:p>
          <a:p>
            <a:pPr algn="ctr">
              <a:lnSpc>
                <a:spcPts val="2800"/>
              </a:lnSpc>
              <a:defRPr/>
            </a:pPr>
            <a:endParaRPr lang="en-US" sz="2150" b="1" spc="42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800"/>
              </a:lnSpc>
              <a:spcBef>
                <a:spcPts val="0"/>
              </a:spcBef>
              <a:defRPr/>
            </a:pPr>
            <a:r>
              <a:rPr lang="en-US" sz="215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Stratégie d'exploitation</a:t>
            </a:r>
            <a:endParaRPr/>
          </a:p>
        </p:txBody>
      </p:sp>
      <p:sp>
        <p:nvSpPr>
          <p:cNvPr id="176092220" name="TextBox 54"/>
          <p:cNvSpPr txBox="1"/>
          <p:nvPr/>
        </p:nvSpPr>
        <p:spPr bwMode="auto">
          <a:xfrm>
            <a:off x="18048379" y="9611053"/>
            <a:ext cx="2407752" cy="2836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Agent(e) arboricole</a:t>
            </a:r>
            <a:endParaRPr/>
          </a:p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Chef (fe) de cultures légumières</a:t>
            </a:r>
            <a:endParaRPr/>
          </a:p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Horticulteur</a:t>
            </a:r>
            <a:endParaRPr/>
          </a:p>
          <a:p>
            <a:pPr algn="l">
              <a:lnSpc>
                <a:spcPts val="2488"/>
              </a:lnSpc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      (trice)</a:t>
            </a:r>
            <a:endParaRPr/>
          </a:p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Maraîcher (ère)</a:t>
            </a:r>
            <a:endParaRPr/>
          </a:p>
          <a:p>
            <a:pPr algn="l">
              <a:lnSpc>
                <a:spcPts val="2488"/>
              </a:lnSpc>
              <a:spcBef>
                <a:spcPts val="0"/>
              </a:spcBef>
              <a:defRPr/>
            </a:pPr>
            <a:endParaRPr lang="en-US" sz="1900" b="1" spc="37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1419169006" name="TextBox 55"/>
          <p:cNvSpPr txBox="1"/>
          <p:nvPr/>
        </p:nvSpPr>
        <p:spPr bwMode="auto">
          <a:xfrm>
            <a:off x="10240444" y="9635112"/>
            <a:ext cx="2440675" cy="1889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Entraîneur(se) </a:t>
            </a:r>
            <a:endParaRPr/>
          </a:p>
          <a:p>
            <a:pPr algn="l">
              <a:lnSpc>
                <a:spcPts val="2488"/>
              </a:lnSpc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      de chevaux</a:t>
            </a:r>
            <a:endParaRPr/>
          </a:p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Lad-jockey, </a:t>
            </a:r>
            <a:endParaRPr/>
          </a:p>
          <a:p>
            <a:pPr algn="l">
              <a:lnSpc>
                <a:spcPts val="2488"/>
              </a:lnSpc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      lad-driver</a:t>
            </a:r>
            <a:endParaRPr/>
          </a:p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Palfrenier(ère)</a:t>
            </a:r>
            <a:endParaRPr/>
          </a:p>
          <a:p>
            <a:pPr algn="l">
              <a:lnSpc>
                <a:spcPts val="2488"/>
              </a:lnSpc>
              <a:spcBef>
                <a:spcPts val="0"/>
              </a:spcBef>
              <a:defRPr/>
            </a:pPr>
            <a:endParaRPr lang="en-US" sz="1900" b="1" spc="37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392106295" name="TextBox 56"/>
          <p:cNvSpPr txBox="1"/>
          <p:nvPr/>
        </p:nvSpPr>
        <p:spPr bwMode="auto">
          <a:xfrm>
            <a:off x="1411968" y="8232587"/>
            <a:ext cx="3190086" cy="4691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0" lvl="1" indent="-183515" algn="l">
              <a:lnSpc>
                <a:spcPts val="2227"/>
              </a:lnSpc>
              <a:buFont typeface="Arial"/>
              <a:buChar char="•"/>
              <a:defRPr/>
            </a:pPr>
            <a:r>
              <a:rPr lang="en-US" sz="1700" b="1" spc="34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Conducteur(trice) de machines agricoles</a:t>
            </a:r>
            <a:endParaRPr/>
          </a:p>
          <a:p>
            <a:pPr marL="367030" lvl="1" indent="-183515" algn="l">
              <a:lnSpc>
                <a:spcPts val="2227"/>
              </a:lnSpc>
              <a:buFont typeface="Arial"/>
              <a:buChar char="•"/>
              <a:defRPr/>
            </a:pPr>
            <a:r>
              <a:rPr lang="en-US" sz="1700" b="1" spc="34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Mécanicien(ne) de maintenance des matériels agricoles ou d'espaces verts</a:t>
            </a:r>
            <a:endParaRPr/>
          </a:p>
          <a:p>
            <a:pPr marL="367030" lvl="1" indent="-183515" algn="l">
              <a:lnSpc>
                <a:spcPts val="2227"/>
              </a:lnSpc>
              <a:buFont typeface="Arial"/>
              <a:buChar char="•"/>
              <a:defRPr/>
            </a:pPr>
            <a:r>
              <a:rPr lang="en-US" sz="1700" b="1" spc="34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Ouvrier(ère) agricole</a:t>
            </a:r>
            <a:endParaRPr/>
          </a:p>
          <a:p>
            <a:pPr marL="367030" lvl="1" indent="-183515" algn="l">
              <a:lnSpc>
                <a:spcPts val="2227"/>
              </a:lnSpc>
              <a:buFont typeface="Arial"/>
              <a:buChar char="•"/>
              <a:defRPr/>
            </a:pPr>
            <a:r>
              <a:rPr lang="en-US" sz="1700" b="1" spc="34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Technicien(ne) de maintenance des matériels agricoles ou d'espaces verts</a:t>
            </a:r>
            <a:endParaRPr/>
          </a:p>
          <a:p>
            <a:pPr marL="367030" lvl="1" indent="-183515" algn="l">
              <a:lnSpc>
                <a:spcPts val="2227"/>
              </a:lnSpc>
              <a:buFont typeface="Arial"/>
              <a:buChar char="•"/>
              <a:defRPr/>
            </a:pPr>
            <a:r>
              <a:rPr lang="en-US" sz="1700" b="1" spc="34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Technicien(ne) démonstrateur(trice) en matériel agricole</a:t>
            </a:r>
            <a:endParaRPr/>
          </a:p>
          <a:p>
            <a:pPr marL="367030" lvl="1" indent="-183515" algn="l">
              <a:lnSpc>
                <a:spcPts val="2227"/>
              </a:lnSpc>
              <a:buFont typeface="Arial"/>
              <a:buChar char="•"/>
              <a:defRPr/>
            </a:pPr>
            <a:r>
              <a:rPr lang="en-US" sz="1700" b="1" spc="34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Technicien(ne) prototypiste en agroéquipement</a:t>
            </a:r>
            <a:endParaRPr/>
          </a:p>
        </p:txBody>
      </p:sp>
      <p:sp>
        <p:nvSpPr>
          <p:cNvPr id="807273680" name="TextBox 57"/>
          <p:cNvSpPr txBox="1"/>
          <p:nvPr/>
        </p:nvSpPr>
        <p:spPr bwMode="auto">
          <a:xfrm>
            <a:off x="4740669" y="8974783"/>
            <a:ext cx="2727017" cy="3791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Agriculteur(trice)</a:t>
            </a:r>
            <a:endParaRPr/>
          </a:p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Apiculteur(trice)</a:t>
            </a:r>
            <a:endParaRPr/>
          </a:p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Conseiller(ère) d'élevage</a:t>
            </a:r>
            <a:endParaRPr/>
          </a:p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Employé(e) d'élevage</a:t>
            </a:r>
            <a:endParaRPr/>
          </a:p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Inséminateur (trice)</a:t>
            </a:r>
            <a:endParaRPr/>
          </a:p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Ouvrier(ère) agricole</a:t>
            </a:r>
            <a:endParaRPr/>
          </a:p>
          <a:p>
            <a:pPr marL="410209" lvl="1" indent="-205105" algn="l">
              <a:lnSpc>
                <a:spcPts val="2488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Responsable délevage agricole</a:t>
            </a:r>
            <a:endParaRPr/>
          </a:p>
        </p:txBody>
      </p:sp>
      <p:sp>
        <p:nvSpPr>
          <p:cNvPr id="773161759" name="TextBox 58"/>
          <p:cNvSpPr txBox="1"/>
          <p:nvPr/>
        </p:nvSpPr>
        <p:spPr bwMode="auto">
          <a:xfrm>
            <a:off x="15495950" y="7673783"/>
            <a:ext cx="2380980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Conduite de </a:t>
            </a:r>
            <a:endParaRPr/>
          </a:p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productions aquacoles</a:t>
            </a:r>
            <a:endParaRPr/>
          </a:p>
        </p:txBody>
      </p:sp>
      <p:sp>
        <p:nvSpPr>
          <p:cNvPr id="69204995" name="TextBox 59"/>
          <p:cNvSpPr txBox="1"/>
          <p:nvPr/>
        </p:nvSpPr>
        <p:spPr bwMode="auto">
          <a:xfrm>
            <a:off x="15541018" y="9635112"/>
            <a:ext cx="2329626" cy="188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Aquaculteur</a:t>
            </a:r>
            <a:endParaRPr/>
          </a:p>
          <a:p>
            <a:pPr algn="l">
              <a:lnSpc>
                <a:spcPts val="2488"/>
              </a:lnSpc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      (trice)</a:t>
            </a:r>
            <a:endParaRPr/>
          </a:p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Chef(fe) d'exploitation aquacole</a:t>
            </a:r>
            <a:endParaRPr/>
          </a:p>
          <a:p>
            <a:pPr algn="l">
              <a:lnSpc>
                <a:spcPts val="2488"/>
              </a:lnSpc>
              <a:spcBef>
                <a:spcPts val="0"/>
              </a:spcBef>
              <a:defRPr/>
            </a:pPr>
            <a:endParaRPr lang="en-US" sz="1900" b="1" spc="37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566971731" name="TextBox 60"/>
          <p:cNvSpPr txBox="1"/>
          <p:nvPr/>
        </p:nvSpPr>
        <p:spPr bwMode="auto">
          <a:xfrm>
            <a:off x="12747793" y="9611053"/>
            <a:ext cx="2650350" cy="2840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1" lvl="1" indent="-205106" algn="l">
              <a:lnSpc>
                <a:spcPts val="2489"/>
              </a:lnSpc>
              <a:buFont typeface="Arial"/>
              <a:buChar char="•"/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Agent(e) </a:t>
            </a:r>
            <a:endParaRPr/>
          </a:p>
          <a:p>
            <a:pPr algn="l">
              <a:lnSpc>
                <a:spcPts val="2489"/>
              </a:lnSpc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      arboricole</a:t>
            </a:r>
            <a:endParaRPr/>
          </a:p>
          <a:p>
            <a:pPr marL="410211" lvl="1" indent="-205106" algn="l">
              <a:lnSpc>
                <a:spcPts val="2489"/>
              </a:lnSpc>
              <a:buFont typeface="Arial"/>
              <a:buChar char="•"/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Agriculteur(trice)</a:t>
            </a:r>
            <a:endParaRPr/>
          </a:p>
          <a:p>
            <a:pPr marL="410211" lvl="1" indent="-205106" algn="l">
              <a:lnSpc>
                <a:spcPts val="2489"/>
              </a:lnSpc>
              <a:buFont typeface="Arial"/>
              <a:buChar char="•"/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Employé(e) de chai</a:t>
            </a:r>
            <a:endParaRPr/>
          </a:p>
          <a:p>
            <a:pPr marL="410211" lvl="1" indent="-205106" algn="l">
              <a:lnSpc>
                <a:spcPts val="2489"/>
              </a:lnSpc>
              <a:buFont typeface="Arial"/>
              <a:buChar char="•"/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Ouvrier(ère) agricole</a:t>
            </a:r>
            <a:endParaRPr/>
          </a:p>
          <a:p>
            <a:pPr marL="410211" lvl="1" indent="-205106" algn="l">
              <a:lnSpc>
                <a:spcPts val="2489"/>
              </a:lnSpc>
              <a:buFont typeface="Arial"/>
              <a:buChar char="•"/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Viticulteur(trice)</a:t>
            </a:r>
            <a:endParaRPr/>
          </a:p>
          <a:p>
            <a:pPr algn="l">
              <a:lnSpc>
                <a:spcPts val="2489"/>
              </a:lnSpc>
              <a:spcBef>
                <a:spcPts val="0"/>
              </a:spcBef>
              <a:defRPr/>
            </a:pPr>
            <a:endParaRPr lang="en-US" sz="1900" b="1" spc="38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124094701" name="ZoneTexte 124094700"/>
          <p:cNvSpPr txBox="1"/>
          <p:nvPr/>
        </p:nvSpPr>
        <p:spPr bwMode="auto">
          <a:xfrm>
            <a:off x="7836619" y="4855426"/>
            <a:ext cx="2490269" cy="427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200" b="1"/>
              <a:t>Hors département</a:t>
            </a:r>
            <a:endParaRPr/>
          </a:p>
        </p:txBody>
      </p:sp>
      <p:sp>
        <p:nvSpPr>
          <p:cNvPr id="1261505618" name="ZoneTexte 1261505617"/>
          <p:cNvSpPr txBox="1"/>
          <p:nvPr/>
        </p:nvSpPr>
        <p:spPr bwMode="auto">
          <a:xfrm>
            <a:off x="15495949" y="4958557"/>
            <a:ext cx="2490628" cy="427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200" b="1"/>
              <a:t>Hors département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3380716" name="Freeform 2"/>
          <p:cNvSpPr/>
          <p:nvPr/>
        </p:nvSpPr>
        <p:spPr bwMode="auto">
          <a:xfrm>
            <a:off x="759814" y="265145"/>
            <a:ext cx="6938519" cy="1515146"/>
          </a:xfrm>
          <a:custGeom>
            <a:avLst/>
            <a:gdLst/>
            <a:ahLst/>
            <a:cxnLst/>
            <a:rect l="l" t="t" r="r" b="b"/>
            <a:pathLst>
              <a:path w="6938519" h="1515146" extrusionOk="0">
                <a:moveTo>
                  <a:pt x="0" y="0"/>
                </a:moveTo>
                <a:lnTo>
                  <a:pt x="6938519" y="0"/>
                </a:lnTo>
                <a:lnTo>
                  <a:pt x="6938519" y="1515146"/>
                </a:lnTo>
                <a:lnTo>
                  <a:pt x="0" y="1515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grpSp>
        <p:nvGrpSpPr>
          <p:cNvPr id="250743783" name="Group 3"/>
          <p:cNvGrpSpPr/>
          <p:nvPr/>
        </p:nvGrpSpPr>
        <p:grpSpPr bwMode="auto">
          <a:xfrm>
            <a:off x="11244346" y="283145"/>
            <a:ext cx="9461305" cy="2216679"/>
            <a:chOff x="0" y="0"/>
            <a:chExt cx="3741423" cy="876574"/>
          </a:xfrm>
        </p:grpSpPr>
        <p:sp>
          <p:nvSpPr>
            <p:cNvPr id="4" name="Freeform 4"/>
            <p:cNvSpPr/>
            <p:nvPr/>
          </p:nvSpPr>
          <p:spPr bwMode="auto">
            <a:xfrm>
              <a:off x="31750" y="31750"/>
              <a:ext cx="3677924" cy="813074"/>
            </a:xfrm>
            <a:custGeom>
              <a:avLst/>
              <a:gdLst/>
              <a:ahLst/>
              <a:cxnLst/>
              <a:rect l="l" t="t" r="r" b="b"/>
              <a:pathLst>
                <a:path w="3677924" h="813074" extrusionOk="0">
                  <a:moveTo>
                    <a:pt x="3585213" y="813074"/>
                  </a:moveTo>
                  <a:lnTo>
                    <a:pt x="92710" y="813074"/>
                  </a:lnTo>
                  <a:cubicBezTo>
                    <a:pt x="41910" y="813074"/>
                    <a:pt x="0" y="771164"/>
                    <a:pt x="0" y="72036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583944" y="0"/>
                  </a:lnTo>
                  <a:cubicBezTo>
                    <a:pt x="3634744" y="0"/>
                    <a:pt x="3676653" y="41910"/>
                    <a:pt x="3676653" y="92710"/>
                  </a:cubicBezTo>
                  <a:lnTo>
                    <a:pt x="3676653" y="719094"/>
                  </a:lnTo>
                  <a:cubicBezTo>
                    <a:pt x="3677924" y="771164"/>
                    <a:pt x="3636013" y="813074"/>
                    <a:pt x="3585213" y="813074"/>
                  </a:cubicBezTo>
                  <a:close/>
                </a:path>
              </a:pathLst>
            </a:custGeom>
            <a:solidFill>
              <a:srgbClr val="5BAAD8"/>
            </a:solidFill>
          </p:spPr>
        </p:sp>
        <p:sp>
          <p:nvSpPr>
            <p:cNvPr id="5" name="Freeform 5"/>
            <p:cNvSpPr/>
            <p:nvPr/>
          </p:nvSpPr>
          <p:spPr bwMode="auto">
            <a:xfrm>
              <a:off x="0" y="0"/>
              <a:ext cx="3741423" cy="876574"/>
            </a:xfrm>
            <a:custGeom>
              <a:avLst/>
              <a:gdLst/>
              <a:ahLst/>
              <a:cxnLst/>
              <a:rect l="l" t="t" r="r" b="b"/>
              <a:pathLst>
                <a:path w="3741424" h="876574" extrusionOk="0">
                  <a:moveTo>
                    <a:pt x="3616963" y="59690"/>
                  </a:moveTo>
                  <a:cubicBezTo>
                    <a:pt x="3652524" y="59690"/>
                    <a:pt x="3681733" y="88900"/>
                    <a:pt x="3681733" y="124460"/>
                  </a:cubicBezTo>
                  <a:lnTo>
                    <a:pt x="3681733" y="752114"/>
                  </a:lnTo>
                  <a:cubicBezTo>
                    <a:pt x="3681733" y="787674"/>
                    <a:pt x="3652524" y="816884"/>
                    <a:pt x="3616963" y="816884"/>
                  </a:cubicBezTo>
                  <a:lnTo>
                    <a:pt x="124460" y="816884"/>
                  </a:lnTo>
                  <a:cubicBezTo>
                    <a:pt x="88900" y="816884"/>
                    <a:pt x="59690" y="787674"/>
                    <a:pt x="59690" y="7521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616964" y="59690"/>
                  </a:lnTo>
                  <a:moveTo>
                    <a:pt x="361696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2114"/>
                  </a:lnTo>
                  <a:cubicBezTo>
                    <a:pt x="0" y="820694"/>
                    <a:pt x="55880" y="876574"/>
                    <a:pt x="124460" y="876574"/>
                  </a:cubicBezTo>
                  <a:lnTo>
                    <a:pt x="3616964" y="876574"/>
                  </a:lnTo>
                  <a:cubicBezTo>
                    <a:pt x="3685544" y="876574"/>
                    <a:pt x="3741424" y="820694"/>
                    <a:pt x="3741424" y="752114"/>
                  </a:cubicBezTo>
                  <a:lnTo>
                    <a:pt x="3741424" y="124460"/>
                  </a:lnTo>
                  <a:cubicBezTo>
                    <a:pt x="3741424" y="55880"/>
                    <a:pt x="3685544" y="0"/>
                    <a:pt x="3616964" y="0"/>
                  </a:cubicBezTo>
                  <a:close/>
                </a:path>
              </a:pathLst>
            </a:custGeom>
            <a:solidFill>
              <a:srgbClr val="B1DEF8"/>
            </a:solidFill>
          </p:spPr>
        </p:sp>
      </p:grpSp>
      <p:grpSp>
        <p:nvGrpSpPr>
          <p:cNvPr id="813989769" name="Group 6"/>
          <p:cNvGrpSpPr/>
          <p:nvPr/>
        </p:nvGrpSpPr>
        <p:grpSpPr bwMode="auto">
          <a:xfrm>
            <a:off x="15478269" y="4171002"/>
            <a:ext cx="4651008" cy="4536000"/>
            <a:chOff x="0" y="0"/>
            <a:chExt cx="833408" cy="812800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833408" cy="812800"/>
            </a:xfrm>
            <a:custGeom>
              <a:avLst/>
              <a:gdLst/>
              <a:ahLst/>
              <a:cxnLst/>
              <a:rect l="l" t="t" r="r" b="b"/>
              <a:pathLst>
                <a:path w="833408" h="812800" extrusionOk="0">
                  <a:moveTo>
                    <a:pt x="123178" y="0"/>
                  </a:moveTo>
                  <a:lnTo>
                    <a:pt x="710230" y="0"/>
                  </a:lnTo>
                  <a:cubicBezTo>
                    <a:pt x="778259" y="0"/>
                    <a:pt x="833408" y="55149"/>
                    <a:pt x="833408" y="123178"/>
                  </a:cubicBezTo>
                  <a:lnTo>
                    <a:pt x="833408" y="689622"/>
                  </a:lnTo>
                  <a:cubicBezTo>
                    <a:pt x="833408" y="722291"/>
                    <a:pt x="820430" y="753622"/>
                    <a:pt x="797330" y="776722"/>
                  </a:cubicBezTo>
                  <a:cubicBezTo>
                    <a:pt x="774230" y="799822"/>
                    <a:pt x="742899" y="812800"/>
                    <a:pt x="710230" y="812800"/>
                  </a:cubicBezTo>
                  <a:lnTo>
                    <a:pt x="123178" y="812800"/>
                  </a:lnTo>
                  <a:cubicBezTo>
                    <a:pt x="90509" y="812800"/>
                    <a:pt x="59178" y="799822"/>
                    <a:pt x="36078" y="776722"/>
                  </a:cubicBezTo>
                  <a:cubicBezTo>
                    <a:pt x="12978" y="753622"/>
                    <a:pt x="0" y="722291"/>
                    <a:pt x="0" y="689622"/>
                  </a:cubicBezTo>
                  <a:lnTo>
                    <a:pt x="0" y="123178"/>
                  </a:lnTo>
                  <a:cubicBezTo>
                    <a:pt x="0" y="90509"/>
                    <a:pt x="12978" y="59178"/>
                    <a:pt x="36078" y="36078"/>
                  </a:cubicBezTo>
                  <a:cubicBezTo>
                    <a:pt x="59178" y="12978"/>
                    <a:pt x="90509" y="0"/>
                    <a:pt x="123178" y="0"/>
                  </a:cubicBezTo>
                  <a:close/>
                </a:path>
              </a:pathLst>
            </a:custGeom>
            <a:solidFill>
              <a:srgbClr val="B1DEF8"/>
            </a:solidFill>
          </p:spPr>
        </p:sp>
        <p:sp>
          <p:nvSpPr>
            <p:cNvPr id="8" name="TextBox 8"/>
            <p:cNvSpPr txBox="1"/>
            <p:nvPr/>
          </p:nvSpPr>
          <p:spPr bwMode="auto">
            <a:xfrm>
              <a:off x="0" y="-19050"/>
              <a:ext cx="833408" cy="8318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1"/>
                </a:lnSpc>
                <a:defRPr/>
              </a:pPr>
              <a:endParaRPr/>
            </a:p>
          </p:txBody>
        </p:sp>
      </p:grpSp>
      <p:grpSp>
        <p:nvGrpSpPr>
          <p:cNvPr id="373824340" name="Group 9"/>
          <p:cNvGrpSpPr/>
          <p:nvPr/>
        </p:nvGrpSpPr>
        <p:grpSpPr bwMode="auto">
          <a:xfrm>
            <a:off x="8545095" y="4342553"/>
            <a:ext cx="4820869" cy="5302387"/>
            <a:chOff x="0" y="0"/>
            <a:chExt cx="863845" cy="950128"/>
          </a:xfrm>
        </p:grpSpPr>
        <p:sp>
          <p:nvSpPr>
            <p:cNvPr id="10" name="Freeform 10"/>
            <p:cNvSpPr/>
            <p:nvPr/>
          </p:nvSpPr>
          <p:spPr bwMode="auto">
            <a:xfrm>
              <a:off x="0" y="0"/>
              <a:ext cx="863845" cy="950128"/>
            </a:xfrm>
            <a:custGeom>
              <a:avLst/>
              <a:gdLst/>
              <a:ahLst/>
              <a:cxnLst/>
              <a:rect l="l" t="t" r="r" b="b"/>
              <a:pathLst>
                <a:path w="863845" h="950128" extrusionOk="0">
                  <a:moveTo>
                    <a:pt x="118838" y="0"/>
                  </a:moveTo>
                  <a:lnTo>
                    <a:pt x="745007" y="0"/>
                  </a:lnTo>
                  <a:cubicBezTo>
                    <a:pt x="776525" y="0"/>
                    <a:pt x="806752" y="12520"/>
                    <a:pt x="829039" y="34807"/>
                  </a:cubicBezTo>
                  <a:cubicBezTo>
                    <a:pt x="851325" y="57093"/>
                    <a:pt x="863845" y="87320"/>
                    <a:pt x="863845" y="118838"/>
                  </a:cubicBezTo>
                  <a:lnTo>
                    <a:pt x="863845" y="831290"/>
                  </a:lnTo>
                  <a:cubicBezTo>
                    <a:pt x="863845" y="896922"/>
                    <a:pt x="810640" y="950128"/>
                    <a:pt x="745007" y="950128"/>
                  </a:cubicBezTo>
                  <a:lnTo>
                    <a:pt x="118838" y="950128"/>
                  </a:lnTo>
                  <a:cubicBezTo>
                    <a:pt x="87320" y="950128"/>
                    <a:pt x="57093" y="937607"/>
                    <a:pt x="34807" y="915321"/>
                  </a:cubicBezTo>
                  <a:cubicBezTo>
                    <a:pt x="12520" y="893035"/>
                    <a:pt x="0" y="862808"/>
                    <a:pt x="0" y="831290"/>
                  </a:cubicBezTo>
                  <a:lnTo>
                    <a:pt x="0" y="118838"/>
                  </a:lnTo>
                  <a:cubicBezTo>
                    <a:pt x="0" y="53206"/>
                    <a:pt x="53206" y="0"/>
                    <a:pt x="118838" y="0"/>
                  </a:cubicBezTo>
                  <a:close/>
                </a:path>
              </a:pathLst>
            </a:custGeom>
            <a:solidFill>
              <a:srgbClr val="B1DEF8"/>
            </a:solidFill>
          </p:spPr>
        </p:sp>
        <p:sp>
          <p:nvSpPr>
            <p:cNvPr id="11" name="TextBox 11"/>
            <p:cNvSpPr txBox="1"/>
            <p:nvPr/>
          </p:nvSpPr>
          <p:spPr bwMode="auto">
            <a:xfrm>
              <a:off x="0" y="-19050"/>
              <a:ext cx="863845" cy="96917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1"/>
                </a:lnSpc>
                <a:defRPr/>
              </a:pPr>
              <a:endParaRPr/>
            </a:p>
          </p:txBody>
        </p:sp>
      </p:grpSp>
      <p:grpSp>
        <p:nvGrpSpPr>
          <p:cNvPr id="1191407286" name="Group 12"/>
          <p:cNvGrpSpPr/>
          <p:nvPr/>
        </p:nvGrpSpPr>
        <p:grpSpPr bwMode="auto">
          <a:xfrm>
            <a:off x="1260330" y="4295632"/>
            <a:ext cx="4875844" cy="4536000"/>
            <a:chOff x="0" y="0"/>
            <a:chExt cx="873696" cy="812800"/>
          </a:xfrm>
        </p:grpSpPr>
        <p:sp>
          <p:nvSpPr>
            <p:cNvPr id="13" name="Freeform 13"/>
            <p:cNvSpPr/>
            <p:nvPr/>
          </p:nvSpPr>
          <p:spPr bwMode="auto">
            <a:xfrm>
              <a:off x="0" y="0"/>
              <a:ext cx="873696" cy="812800"/>
            </a:xfrm>
            <a:custGeom>
              <a:avLst/>
              <a:gdLst/>
              <a:ahLst/>
              <a:cxnLst/>
              <a:rect l="l" t="t" r="r" b="b"/>
              <a:pathLst>
                <a:path w="873696" h="812800" extrusionOk="0">
                  <a:moveTo>
                    <a:pt x="117498" y="0"/>
                  </a:moveTo>
                  <a:lnTo>
                    <a:pt x="756198" y="0"/>
                  </a:lnTo>
                  <a:cubicBezTo>
                    <a:pt x="821090" y="0"/>
                    <a:pt x="873696" y="52606"/>
                    <a:pt x="873696" y="117498"/>
                  </a:cubicBezTo>
                  <a:lnTo>
                    <a:pt x="873696" y="695302"/>
                  </a:lnTo>
                  <a:cubicBezTo>
                    <a:pt x="873696" y="760194"/>
                    <a:pt x="821090" y="812800"/>
                    <a:pt x="756198" y="812800"/>
                  </a:cubicBezTo>
                  <a:lnTo>
                    <a:pt x="117498" y="812800"/>
                  </a:lnTo>
                  <a:cubicBezTo>
                    <a:pt x="52606" y="812800"/>
                    <a:pt x="0" y="760194"/>
                    <a:pt x="0" y="695302"/>
                  </a:cubicBezTo>
                  <a:lnTo>
                    <a:pt x="0" y="117498"/>
                  </a:lnTo>
                  <a:cubicBezTo>
                    <a:pt x="0" y="52606"/>
                    <a:pt x="52606" y="0"/>
                    <a:pt x="117498" y="0"/>
                  </a:cubicBezTo>
                  <a:close/>
                </a:path>
              </a:pathLst>
            </a:custGeom>
            <a:solidFill>
              <a:srgbClr val="B1DEF8"/>
            </a:solidFill>
          </p:spPr>
        </p:sp>
        <p:sp>
          <p:nvSpPr>
            <p:cNvPr id="14" name="TextBox 14"/>
            <p:cNvSpPr txBox="1"/>
            <p:nvPr/>
          </p:nvSpPr>
          <p:spPr bwMode="auto">
            <a:xfrm>
              <a:off x="0" y="-19050"/>
              <a:ext cx="873696" cy="8318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1"/>
                </a:lnSpc>
                <a:defRPr/>
              </a:pPr>
              <a:endParaRPr/>
            </a:p>
          </p:txBody>
        </p:sp>
      </p:grpSp>
      <p:grpSp>
        <p:nvGrpSpPr>
          <p:cNvPr id="252061191" name="Group 15"/>
          <p:cNvGrpSpPr/>
          <p:nvPr/>
        </p:nvGrpSpPr>
        <p:grpSpPr bwMode="auto">
          <a:xfrm>
            <a:off x="4364293" y="11022477"/>
            <a:ext cx="4883971" cy="3547666"/>
            <a:chOff x="0" y="0"/>
            <a:chExt cx="4883971" cy="3547666"/>
          </a:xfrm>
        </p:grpSpPr>
        <p:sp>
          <p:nvSpPr>
            <p:cNvPr id="16" name="Freeform 16"/>
            <p:cNvSpPr/>
            <p:nvPr/>
          </p:nvSpPr>
          <p:spPr bwMode="auto">
            <a:xfrm>
              <a:off x="0" y="0"/>
              <a:ext cx="4883971" cy="3547666"/>
            </a:xfrm>
            <a:custGeom>
              <a:avLst/>
              <a:gdLst/>
              <a:ahLst/>
              <a:cxnLst/>
              <a:rect l="l" t="t" r="r" b="b"/>
              <a:pathLst>
                <a:path w="875153" h="812800" extrusionOk="0">
                  <a:moveTo>
                    <a:pt x="117303" y="0"/>
                  </a:moveTo>
                  <a:lnTo>
                    <a:pt x="757850" y="0"/>
                  </a:lnTo>
                  <a:cubicBezTo>
                    <a:pt x="788961" y="0"/>
                    <a:pt x="818797" y="12359"/>
                    <a:pt x="840795" y="34357"/>
                  </a:cubicBezTo>
                  <a:cubicBezTo>
                    <a:pt x="862794" y="56356"/>
                    <a:pt x="875153" y="86192"/>
                    <a:pt x="875153" y="117303"/>
                  </a:cubicBezTo>
                  <a:lnTo>
                    <a:pt x="875153" y="695498"/>
                  </a:lnTo>
                  <a:cubicBezTo>
                    <a:pt x="875153" y="726608"/>
                    <a:pt x="862794" y="756444"/>
                    <a:pt x="840795" y="778443"/>
                  </a:cubicBezTo>
                  <a:cubicBezTo>
                    <a:pt x="818797" y="800441"/>
                    <a:pt x="788961" y="812800"/>
                    <a:pt x="757850" y="812800"/>
                  </a:cubicBezTo>
                  <a:lnTo>
                    <a:pt x="117303" y="812800"/>
                  </a:lnTo>
                  <a:cubicBezTo>
                    <a:pt x="86192" y="812800"/>
                    <a:pt x="56356" y="800441"/>
                    <a:pt x="34357" y="778443"/>
                  </a:cubicBezTo>
                  <a:cubicBezTo>
                    <a:pt x="12359" y="756444"/>
                    <a:pt x="0" y="726608"/>
                    <a:pt x="0" y="695498"/>
                  </a:cubicBezTo>
                  <a:lnTo>
                    <a:pt x="0" y="117303"/>
                  </a:lnTo>
                  <a:cubicBezTo>
                    <a:pt x="0" y="86192"/>
                    <a:pt x="12359" y="56356"/>
                    <a:pt x="34357" y="34357"/>
                  </a:cubicBezTo>
                  <a:cubicBezTo>
                    <a:pt x="56356" y="12359"/>
                    <a:pt x="86192" y="0"/>
                    <a:pt x="117303" y="0"/>
                  </a:cubicBezTo>
                  <a:close/>
                </a:path>
              </a:pathLst>
            </a:custGeom>
            <a:solidFill>
              <a:srgbClr val="B1DEF8"/>
            </a:solidFill>
          </p:spPr>
        </p:sp>
        <p:sp>
          <p:nvSpPr>
            <p:cNvPr id="17" name="TextBox 17"/>
            <p:cNvSpPr txBox="1"/>
            <p:nvPr/>
          </p:nvSpPr>
          <p:spPr bwMode="auto">
            <a:xfrm>
              <a:off x="0" y="-83148"/>
              <a:ext cx="4883971" cy="3630814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2751"/>
                </a:lnSpc>
                <a:defRPr/>
              </a:pPr>
              <a:endParaRPr/>
            </a:p>
          </p:txBody>
        </p:sp>
      </p:grpSp>
      <p:grpSp>
        <p:nvGrpSpPr>
          <p:cNvPr id="154354601" name="Group 18"/>
          <p:cNvGrpSpPr/>
          <p:nvPr/>
        </p:nvGrpSpPr>
        <p:grpSpPr bwMode="auto">
          <a:xfrm>
            <a:off x="12857500" y="10221950"/>
            <a:ext cx="4940364" cy="5180670"/>
            <a:chOff x="0" y="0"/>
            <a:chExt cx="4940364" cy="5180670"/>
          </a:xfrm>
        </p:grpSpPr>
        <p:sp>
          <p:nvSpPr>
            <p:cNvPr id="19" name="Freeform 19"/>
            <p:cNvSpPr/>
            <p:nvPr/>
          </p:nvSpPr>
          <p:spPr bwMode="auto">
            <a:xfrm>
              <a:off x="0" y="0"/>
              <a:ext cx="4940364" cy="5180670"/>
            </a:xfrm>
            <a:custGeom>
              <a:avLst/>
              <a:gdLst/>
              <a:ahLst/>
              <a:cxnLst/>
              <a:rect l="l" t="t" r="r" b="b"/>
              <a:pathLst>
                <a:path w="860497" h="867674" extrusionOk="0">
                  <a:moveTo>
                    <a:pt x="119300" y="0"/>
                  </a:moveTo>
                  <a:lnTo>
                    <a:pt x="741197" y="0"/>
                  </a:lnTo>
                  <a:cubicBezTo>
                    <a:pt x="807085" y="0"/>
                    <a:pt x="860497" y="53413"/>
                    <a:pt x="860497" y="119300"/>
                  </a:cubicBezTo>
                  <a:lnTo>
                    <a:pt x="860497" y="748374"/>
                  </a:lnTo>
                  <a:cubicBezTo>
                    <a:pt x="860497" y="814261"/>
                    <a:pt x="807085" y="867674"/>
                    <a:pt x="741197" y="867674"/>
                  </a:cubicBezTo>
                  <a:lnTo>
                    <a:pt x="119300" y="867674"/>
                  </a:lnTo>
                  <a:cubicBezTo>
                    <a:pt x="53413" y="867674"/>
                    <a:pt x="0" y="814261"/>
                    <a:pt x="0" y="748374"/>
                  </a:cubicBezTo>
                  <a:lnTo>
                    <a:pt x="0" y="119300"/>
                  </a:lnTo>
                  <a:cubicBezTo>
                    <a:pt x="0" y="53413"/>
                    <a:pt x="53413" y="0"/>
                    <a:pt x="119300" y="0"/>
                  </a:cubicBezTo>
                  <a:close/>
                </a:path>
              </a:pathLst>
            </a:custGeom>
            <a:solidFill>
              <a:srgbClr val="B1DEF8"/>
            </a:solidFill>
          </p:spPr>
        </p:sp>
        <p:sp>
          <p:nvSpPr>
            <p:cNvPr id="20" name="TextBox 20"/>
            <p:cNvSpPr txBox="1"/>
            <p:nvPr/>
          </p:nvSpPr>
          <p:spPr bwMode="auto">
            <a:xfrm>
              <a:off x="0" y="-113742"/>
              <a:ext cx="4940364" cy="5294412"/>
            </a:xfrm>
            <a:prstGeom prst="rect">
              <a:avLst/>
            </a:prstGeom>
            <a:grpFill/>
          </p:spPr>
          <p:txBody>
            <a:bodyPr lIns="50798" tIns="50798" rIns="50798" bIns="50798" rtlCol="0" anchor="ctr"/>
            <a:lstStyle/>
            <a:p>
              <a:pPr algn="ctr">
                <a:lnSpc>
                  <a:spcPts val="2751"/>
                </a:lnSpc>
                <a:defRPr/>
              </a:pPr>
              <a:endParaRPr/>
            </a:p>
          </p:txBody>
        </p:sp>
      </p:grpSp>
      <p:grpSp>
        <p:nvGrpSpPr>
          <p:cNvPr id="81413746" name="Group 21"/>
          <p:cNvGrpSpPr/>
          <p:nvPr/>
        </p:nvGrpSpPr>
        <p:grpSpPr bwMode="auto">
          <a:xfrm>
            <a:off x="1622559" y="3400368"/>
            <a:ext cx="4351447" cy="1229888"/>
            <a:chOff x="0" y="0"/>
            <a:chExt cx="812800" cy="229729"/>
          </a:xfrm>
        </p:grpSpPr>
        <p:sp>
          <p:nvSpPr>
            <p:cNvPr id="22" name="Freeform 22"/>
            <p:cNvSpPr/>
            <p:nvPr/>
          </p:nvSpPr>
          <p:spPr bwMode="auto">
            <a:xfrm>
              <a:off x="0" y="0"/>
              <a:ext cx="812811" cy="229729"/>
            </a:xfrm>
            <a:custGeom>
              <a:avLst/>
              <a:gdLst/>
              <a:ahLst/>
              <a:cxnLst/>
              <a:rect l="l" t="t" r="r" b="b"/>
              <a:pathLst>
                <a:path w="812811" h="229729" extrusionOk="0">
                  <a:moveTo>
                    <a:pt x="530371" y="0"/>
                  </a:moveTo>
                  <a:lnTo>
                    <a:pt x="282407" y="0"/>
                  </a:lnTo>
                  <a:cubicBezTo>
                    <a:pt x="126426" y="0"/>
                    <a:pt x="0" y="39896"/>
                    <a:pt x="0" y="89111"/>
                  </a:cubicBezTo>
                  <a:cubicBezTo>
                    <a:pt x="0" y="124739"/>
                    <a:pt x="66279" y="155471"/>
                    <a:pt x="162037" y="169729"/>
                  </a:cubicBezTo>
                  <a:lnTo>
                    <a:pt x="162037" y="229729"/>
                  </a:lnTo>
                  <a:lnTo>
                    <a:pt x="353844" y="178218"/>
                  </a:lnTo>
                  <a:lnTo>
                    <a:pt x="530371" y="178218"/>
                  </a:lnTo>
                  <a:cubicBezTo>
                    <a:pt x="686363" y="178218"/>
                    <a:pt x="812800" y="138322"/>
                    <a:pt x="812800" y="89107"/>
                  </a:cubicBezTo>
                  <a:cubicBezTo>
                    <a:pt x="812811" y="39896"/>
                    <a:pt x="686363" y="0"/>
                    <a:pt x="530371" y="0"/>
                  </a:cubicBezTo>
                  <a:close/>
                </a:path>
              </a:pathLst>
            </a:custGeom>
            <a:solidFill>
              <a:srgbClr val="1692DB"/>
            </a:solidFill>
          </p:spPr>
        </p:sp>
        <p:sp>
          <p:nvSpPr>
            <p:cNvPr id="23" name="TextBox 23"/>
            <p:cNvSpPr txBox="1"/>
            <p:nvPr/>
          </p:nvSpPr>
          <p:spPr bwMode="auto">
            <a:xfrm>
              <a:off x="0" y="-6743"/>
              <a:ext cx="812800" cy="17493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1"/>
                </a:lnSpc>
                <a:defRPr/>
              </a:pPr>
              <a:endParaRPr/>
            </a:p>
          </p:txBody>
        </p:sp>
      </p:grpSp>
      <p:grpSp>
        <p:nvGrpSpPr>
          <p:cNvPr id="1709991359" name="Group 24"/>
          <p:cNvGrpSpPr/>
          <p:nvPr/>
        </p:nvGrpSpPr>
        <p:grpSpPr bwMode="auto">
          <a:xfrm>
            <a:off x="8757677" y="3400368"/>
            <a:ext cx="5168838" cy="1338258"/>
            <a:chOff x="0" y="0"/>
            <a:chExt cx="829447" cy="214751"/>
          </a:xfrm>
        </p:grpSpPr>
        <p:sp>
          <p:nvSpPr>
            <p:cNvPr id="25" name="Freeform 25"/>
            <p:cNvSpPr/>
            <p:nvPr/>
          </p:nvSpPr>
          <p:spPr bwMode="auto">
            <a:xfrm>
              <a:off x="0" y="0"/>
              <a:ext cx="829458" cy="214751"/>
            </a:xfrm>
            <a:custGeom>
              <a:avLst/>
              <a:gdLst/>
              <a:ahLst/>
              <a:cxnLst/>
              <a:rect l="l" t="t" r="r" b="b"/>
              <a:pathLst>
                <a:path w="829458" h="214751" extrusionOk="0">
                  <a:moveTo>
                    <a:pt x="541234" y="0"/>
                  </a:moveTo>
                  <a:lnTo>
                    <a:pt x="288191" y="0"/>
                  </a:lnTo>
                  <a:cubicBezTo>
                    <a:pt x="129016" y="0"/>
                    <a:pt x="0" y="37295"/>
                    <a:pt x="0" y="83301"/>
                  </a:cubicBezTo>
                  <a:cubicBezTo>
                    <a:pt x="0" y="116606"/>
                    <a:pt x="67636" y="145334"/>
                    <a:pt x="165355" y="158663"/>
                  </a:cubicBezTo>
                  <a:lnTo>
                    <a:pt x="165355" y="214751"/>
                  </a:lnTo>
                  <a:lnTo>
                    <a:pt x="361091" y="166599"/>
                  </a:lnTo>
                  <a:lnTo>
                    <a:pt x="541234" y="166599"/>
                  </a:lnTo>
                  <a:cubicBezTo>
                    <a:pt x="700420" y="166599"/>
                    <a:pt x="829447" y="129304"/>
                    <a:pt x="829447" y="83298"/>
                  </a:cubicBezTo>
                  <a:cubicBezTo>
                    <a:pt x="829458" y="37295"/>
                    <a:pt x="700420" y="0"/>
                    <a:pt x="541234" y="0"/>
                  </a:cubicBezTo>
                  <a:close/>
                </a:path>
              </a:pathLst>
            </a:custGeom>
            <a:solidFill>
              <a:srgbClr val="1692DB"/>
            </a:solidFill>
          </p:spPr>
        </p:sp>
        <p:sp>
          <p:nvSpPr>
            <p:cNvPr id="26" name="TextBox 26"/>
            <p:cNvSpPr txBox="1"/>
            <p:nvPr/>
          </p:nvSpPr>
          <p:spPr bwMode="auto">
            <a:xfrm>
              <a:off x="0" y="-7545"/>
              <a:ext cx="829447" cy="16477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1"/>
                </a:lnSpc>
                <a:defRPr/>
              </a:pPr>
              <a:endParaRPr/>
            </a:p>
          </p:txBody>
        </p:sp>
      </p:grpSp>
      <p:grpSp>
        <p:nvGrpSpPr>
          <p:cNvPr id="1196253323" name="Group 27"/>
          <p:cNvGrpSpPr/>
          <p:nvPr/>
        </p:nvGrpSpPr>
        <p:grpSpPr bwMode="auto">
          <a:xfrm>
            <a:off x="15427483" y="3197137"/>
            <a:ext cx="4991784" cy="1313493"/>
            <a:chOff x="0" y="0"/>
            <a:chExt cx="932407" cy="245345"/>
          </a:xfrm>
        </p:grpSpPr>
        <p:sp>
          <p:nvSpPr>
            <p:cNvPr id="28" name="Freeform 28"/>
            <p:cNvSpPr/>
            <p:nvPr/>
          </p:nvSpPr>
          <p:spPr bwMode="auto">
            <a:xfrm>
              <a:off x="0" y="0"/>
              <a:ext cx="932419" cy="245345"/>
            </a:xfrm>
            <a:custGeom>
              <a:avLst/>
              <a:gdLst/>
              <a:ahLst/>
              <a:cxnLst/>
              <a:rect l="l" t="t" r="r" b="b"/>
              <a:pathLst>
                <a:path w="932419" h="245345" extrusionOk="0">
                  <a:moveTo>
                    <a:pt x="608418" y="0"/>
                  </a:moveTo>
                  <a:lnTo>
                    <a:pt x="323965" y="0"/>
                  </a:lnTo>
                  <a:cubicBezTo>
                    <a:pt x="145030" y="0"/>
                    <a:pt x="0" y="42608"/>
                    <a:pt x="0" y="95168"/>
                  </a:cubicBezTo>
                  <a:cubicBezTo>
                    <a:pt x="0" y="133218"/>
                    <a:pt x="76032" y="166039"/>
                    <a:pt x="185881" y="181267"/>
                  </a:cubicBezTo>
                  <a:lnTo>
                    <a:pt x="185881" y="245345"/>
                  </a:lnTo>
                  <a:lnTo>
                    <a:pt x="405913" y="190333"/>
                  </a:lnTo>
                  <a:lnTo>
                    <a:pt x="608418" y="190333"/>
                  </a:lnTo>
                  <a:cubicBezTo>
                    <a:pt x="787364" y="190333"/>
                    <a:pt x="932407" y="147725"/>
                    <a:pt x="932407" y="95165"/>
                  </a:cubicBezTo>
                  <a:cubicBezTo>
                    <a:pt x="932419" y="42608"/>
                    <a:pt x="787364" y="0"/>
                    <a:pt x="608418" y="0"/>
                  </a:cubicBezTo>
                  <a:close/>
                </a:path>
              </a:pathLst>
            </a:custGeom>
            <a:solidFill>
              <a:srgbClr val="1692DB"/>
            </a:solidFill>
          </p:spPr>
        </p:sp>
        <p:sp>
          <p:nvSpPr>
            <p:cNvPr id="29" name="TextBox 29"/>
            <p:cNvSpPr txBox="1"/>
            <p:nvPr/>
          </p:nvSpPr>
          <p:spPr bwMode="auto">
            <a:xfrm>
              <a:off x="0" y="-5907"/>
              <a:ext cx="932407" cy="18553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1"/>
                </a:lnSpc>
                <a:defRPr/>
              </a:pPr>
              <a:endParaRPr/>
            </a:p>
          </p:txBody>
        </p:sp>
      </p:grpSp>
      <p:grpSp>
        <p:nvGrpSpPr>
          <p:cNvPr id="286856146" name="Group 30"/>
          <p:cNvGrpSpPr/>
          <p:nvPr/>
        </p:nvGrpSpPr>
        <p:grpSpPr bwMode="auto">
          <a:xfrm>
            <a:off x="4510664" y="9901441"/>
            <a:ext cx="4066221" cy="1208980"/>
            <a:chOff x="0" y="0"/>
            <a:chExt cx="759523" cy="225823"/>
          </a:xfrm>
        </p:grpSpPr>
        <p:sp>
          <p:nvSpPr>
            <p:cNvPr id="31" name="Freeform 31"/>
            <p:cNvSpPr/>
            <p:nvPr/>
          </p:nvSpPr>
          <p:spPr bwMode="auto">
            <a:xfrm>
              <a:off x="0" y="0"/>
              <a:ext cx="759535" cy="225823"/>
            </a:xfrm>
            <a:custGeom>
              <a:avLst/>
              <a:gdLst/>
              <a:ahLst/>
              <a:cxnLst/>
              <a:rect l="l" t="t" r="r" b="b"/>
              <a:pathLst>
                <a:path w="759535" h="225823" extrusionOk="0">
                  <a:moveTo>
                    <a:pt x="495607" y="0"/>
                  </a:moveTo>
                  <a:lnTo>
                    <a:pt x="263896" y="0"/>
                  </a:lnTo>
                  <a:cubicBezTo>
                    <a:pt x="118139" y="0"/>
                    <a:pt x="0" y="39218"/>
                    <a:pt x="0" y="87596"/>
                  </a:cubicBezTo>
                  <a:cubicBezTo>
                    <a:pt x="0" y="122618"/>
                    <a:pt x="61934" y="152828"/>
                    <a:pt x="151416" y="166844"/>
                  </a:cubicBezTo>
                  <a:lnTo>
                    <a:pt x="151416" y="225823"/>
                  </a:lnTo>
                  <a:lnTo>
                    <a:pt x="330650" y="175189"/>
                  </a:lnTo>
                  <a:lnTo>
                    <a:pt x="495607" y="175189"/>
                  </a:lnTo>
                  <a:cubicBezTo>
                    <a:pt x="641373" y="175189"/>
                    <a:pt x="759523" y="135970"/>
                    <a:pt x="759523" y="87592"/>
                  </a:cubicBezTo>
                  <a:cubicBezTo>
                    <a:pt x="759535" y="39218"/>
                    <a:pt x="641373" y="0"/>
                    <a:pt x="495607" y="0"/>
                  </a:cubicBezTo>
                  <a:close/>
                </a:path>
              </a:pathLst>
            </a:custGeom>
            <a:solidFill>
              <a:srgbClr val="1692DB"/>
            </a:solidFill>
          </p:spPr>
        </p:sp>
        <p:sp>
          <p:nvSpPr>
            <p:cNvPr id="32" name="TextBox 32"/>
            <p:cNvSpPr txBox="1"/>
            <p:nvPr/>
          </p:nvSpPr>
          <p:spPr bwMode="auto">
            <a:xfrm>
              <a:off x="0" y="-6952"/>
              <a:ext cx="759523" cy="17228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1"/>
                </a:lnSpc>
                <a:defRPr/>
              </a:pPr>
              <a:endParaRPr/>
            </a:p>
          </p:txBody>
        </p:sp>
      </p:grpSp>
      <p:grpSp>
        <p:nvGrpSpPr>
          <p:cNvPr id="130321543" name="Group 33"/>
          <p:cNvGrpSpPr/>
          <p:nvPr/>
        </p:nvGrpSpPr>
        <p:grpSpPr bwMode="auto">
          <a:xfrm>
            <a:off x="13670281" y="9331208"/>
            <a:ext cx="3527529" cy="950327"/>
            <a:chOff x="0" y="0"/>
            <a:chExt cx="658902" cy="177510"/>
          </a:xfrm>
        </p:grpSpPr>
        <p:sp>
          <p:nvSpPr>
            <p:cNvPr id="34" name="Freeform 34"/>
            <p:cNvSpPr/>
            <p:nvPr/>
          </p:nvSpPr>
          <p:spPr bwMode="auto">
            <a:xfrm>
              <a:off x="0" y="0"/>
              <a:ext cx="658913" cy="177510"/>
            </a:xfrm>
            <a:custGeom>
              <a:avLst/>
              <a:gdLst/>
              <a:ahLst/>
              <a:cxnLst/>
              <a:rect l="l" t="t" r="r" b="b"/>
              <a:pathLst>
                <a:path w="658913" h="177510" extrusionOk="0">
                  <a:moveTo>
                    <a:pt x="429949" y="0"/>
                  </a:moveTo>
                  <a:lnTo>
                    <a:pt x="228935" y="0"/>
                  </a:lnTo>
                  <a:cubicBezTo>
                    <a:pt x="102488" y="0"/>
                    <a:pt x="0" y="30828"/>
                    <a:pt x="0" y="68855"/>
                  </a:cubicBezTo>
                  <a:cubicBezTo>
                    <a:pt x="0" y="96385"/>
                    <a:pt x="53729" y="120131"/>
                    <a:pt x="131356" y="131149"/>
                  </a:cubicBezTo>
                  <a:lnTo>
                    <a:pt x="131356" y="177510"/>
                  </a:lnTo>
                  <a:lnTo>
                    <a:pt x="286846" y="137708"/>
                  </a:lnTo>
                  <a:lnTo>
                    <a:pt x="429949" y="137708"/>
                  </a:lnTo>
                  <a:cubicBezTo>
                    <a:pt x="556404" y="137708"/>
                    <a:pt x="658902" y="106880"/>
                    <a:pt x="658902" y="68853"/>
                  </a:cubicBezTo>
                  <a:cubicBezTo>
                    <a:pt x="658913" y="30828"/>
                    <a:pt x="556404" y="0"/>
                    <a:pt x="429949" y="0"/>
                  </a:cubicBezTo>
                  <a:close/>
                </a:path>
              </a:pathLst>
            </a:custGeom>
            <a:solidFill>
              <a:srgbClr val="1692DB"/>
            </a:solidFill>
          </p:spPr>
        </p:sp>
        <p:sp>
          <p:nvSpPr>
            <p:cNvPr id="35" name="TextBox 35"/>
            <p:cNvSpPr txBox="1"/>
            <p:nvPr/>
          </p:nvSpPr>
          <p:spPr bwMode="auto">
            <a:xfrm>
              <a:off x="0" y="-9540"/>
              <a:ext cx="658902" cy="1395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1"/>
                </a:lnSpc>
                <a:defRPr/>
              </a:pPr>
              <a:endParaRPr/>
            </a:p>
          </p:txBody>
        </p:sp>
      </p:grpSp>
      <p:sp>
        <p:nvSpPr>
          <p:cNvPr id="310631887" name="Freeform 36"/>
          <p:cNvSpPr/>
          <p:nvPr/>
        </p:nvSpPr>
        <p:spPr bwMode="auto">
          <a:xfrm>
            <a:off x="17879361" y="12454117"/>
            <a:ext cx="3188340" cy="2307764"/>
          </a:xfrm>
          <a:custGeom>
            <a:avLst/>
            <a:gdLst/>
            <a:ahLst/>
            <a:cxnLst/>
            <a:rect l="l" t="t" r="r" b="b"/>
            <a:pathLst>
              <a:path w="3188340" h="2307764" extrusionOk="0">
                <a:moveTo>
                  <a:pt x="0" y="0"/>
                </a:moveTo>
                <a:lnTo>
                  <a:pt x="3188340" y="0"/>
                </a:lnTo>
                <a:lnTo>
                  <a:pt x="3188340" y="2307764"/>
                </a:lnTo>
                <a:lnTo>
                  <a:pt x="0" y="2307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644"/>
            </a:stretch>
          </a:blipFill>
        </p:spPr>
      </p:sp>
      <p:sp>
        <p:nvSpPr>
          <p:cNvPr id="1041005307" name="Freeform 37"/>
          <p:cNvSpPr/>
          <p:nvPr/>
        </p:nvSpPr>
        <p:spPr bwMode="auto">
          <a:xfrm>
            <a:off x="817777" y="12189420"/>
            <a:ext cx="3506031" cy="2333104"/>
          </a:xfrm>
          <a:custGeom>
            <a:avLst/>
            <a:gdLst/>
            <a:ahLst/>
            <a:cxnLst/>
            <a:rect l="l" t="t" r="r" b="b"/>
            <a:pathLst>
              <a:path w="3506031" h="2333104" extrusionOk="0">
                <a:moveTo>
                  <a:pt x="0" y="0"/>
                </a:moveTo>
                <a:lnTo>
                  <a:pt x="3506030" y="0"/>
                </a:lnTo>
                <a:lnTo>
                  <a:pt x="3506030" y="2333104"/>
                </a:lnTo>
                <a:lnTo>
                  <a:pt x="0" y="2333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sp>
        <p:nvSpPr>
          <p:cNvPr id="105539333" name="Freeform 38"/>
          <p:cNvSpPr/>
          <p:nvPr/>
        </p:nvSpPr>
        <p:spPr bwMode="auto">
          <a:xfrm>
            <a:off x="18078235" y="8942802"/>
            <a:ext cx="2871898" cy="1911116"/>
          </a:xfrm>
          <a:custGeom>
            <a:avLst/>
            <a:gdLst/>
            <a:ahLst/>
            <a:cxnLst/>
            <a:rect l="l" t="t" r="r" b="b"/>
            <a:pathLst>
              <a:path w="2871898" h="1911117" extrusionOk="0">
                <a:moveTo>
                  <a:pt x="0" y="0"/>
                </a:moveTo>
                <a:lnTo>
                  <a:pt x="2871898" y="0"/>
                </a:lnTo>
                <a:lnTo>
                  <a:pt x="2871898" y="1911118"/>
                </a:lnTo>
                <a:lnTo>
                  <a:pt x="0" y="19111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/>
          </a:blipFill>
        </p:spPr>
      </p:sp>
      <p:sp>
        <p:nvSpPr>
          <p:cNvPr id="1953583213" name="Freeform 39"/>
          <p:cNvSpPr/>
          <p:nvPr/>
        </p:nvSpPr>
        <p:spPr bwMode="auto">
          <a:xfrm>
            <a:off x="1093038" y="8929198"/>
            <a:ext cx="2888105" cy="2100165"/>
          </a:xfrm>
          <a:custGeom>
            <a:avLst/>
            <a:gdLst/>
            <a:ahLst/>
            <a:cxnLst/>
            <a:rect l="l" t="t" r="r" b="b"/>
            <a:pathLst>
              <a:path w="2888105" h="2100165" extrusionOk="0">
                <a:moveTo>
                  <a:pt x="0" y="0"/>
                </a:moveTo>
                <a:lnTo>
                  <a:pt x="2888105" y="0"/>
                </a:lnTo>
                <a:lnTo>
                  <a:pt x="2888105" y="2100165"/>
                </a:lnTo>
                <a:lnTo>
                  <a:pt x="0" y="21001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637" r="-4637"/>
            </a:stretch>
          </a:blipFill>
        </p:spPr>
      </p:sp>
      <p:sp>
        <p:nvSpPr>
          <p:cNvPr id="1283084409" name="Freeform 40"/>
          <p:cNvSpPr/>
          <p:nvPr/>
        </p:nvSpPr>
        <p:spPr bwMode="auto">
          <a:xfrm>
            <a:off x="9139068" y="9714972"/>
            <a:ext cx="3718433" cy="2474448"/>
          </a:xfrm>
          <a:custGeom>
            <a:avLst/>
            <a:gdLst/>
            <a:ahLst/>
            <a:cxnLst/>
            <a:rect l="l" t="t" r="r" b="b"/>
            <a:pathLst>
              <a:path w="3718433" h="2474448" extrusionOk="0">
                <a:moveTo>
                  <a:pt x="0" y="0"/>
                </a:moveTo>
                <a:lnTo>
                  <a:pt x="3718434" y="0"/>
                </a:lnTo>
                <a:lnTo>
                  <a:pt x="3718434" y="2474448"/>
                </a:lnTo>
                <a:lnTo>
                  <a:pt x="0" y="247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/>
          </a:blipFill>
        </p:spPr>
      </p:sp>
      <p:sp>
        <p:nvSpPr>
          <p:cNvPr id="2037531941" name="TextBox 42"/>
          <p:cNvSpPr txBox="1"/>
          <p:nvPr/>
        </p:nvSpPr>
        <p:spPr bwMode="auto">
          <a:xfrm>
            <a:off x="11486913" y="682771"/>
            <a:ext cx="8976173" cy="12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5"/>
              </a:lnSpc>
              <a:defRPr/>
            </a:pPr>
            <a:r>
              <a:rPr lang="en-US" sz="3700" spc="74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Les Bac Pro hors famille de métiers</a:t>
            </a:r>
            <a:endParaRPr/>
          </a:p>
          <a:p>
            <a:pPr algn="ctr">
              <a:lnSpc>
                <a:spcPts val="4855"/>
              </a:lnSpc>
              <a:spcBef>
                <a:spcPts val="0"/>
              </a:spcBef>
              <a:defRPr/>
            </a:pPr>
            <a:r>
              <a:rPr lang="en-US" sz="3700" i="1" spc="74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</a:rPr>
              <a:t>Académie de Lyon</a:t>
            </a:r>
            <a:r>
              <a:rPr lang="en-US" sz="3700" spc="74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  </a:t>
            </a:r>
            <a:endParaRPr/>
          </a:p>
        </p:txBody>
      </p:sp>
      <p:sp>
        <p:nvSpPr>
          <p:cNvPr id="314559995" name="TextBox 43"/>
          <p:cNvSpPr txBox="1"/>
          <p:nvPr/>
        </p:nvSpPr>
        <p:spPr bwMode="auto">
          <a:xfrm>
            <a:off x="669532" y="2606618"/>
            <a:ext cx="12290468" cy="40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4"/>
              </a:lnSpc>
              <a:spcBef>
                <a:spcPts val="0"/>
              </a:spcBef>
              <a:defRPr/>
            </a:pPr>
            <a:r>
              <a:rPr lang="en-US" sz="2500" b="1" i="1" spc="49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</a:rPr>
              <a:t>Certaines spécialités restent trop spécifiques pour rentrer dans une famille</a:t>
            </a:r>
            <a:endParaRPr/>
          </a:p>
        </p:txBody>
      </p:sp>
      <p:sp>
        <p:nvSpPr>
          <p:cNvPr id="1616305737" name="TextBox 44"/>
          <p:cNvSpPr txBox="1"/>
          <p:nvPr/>
        </p:nvSpPr>
        <p:spPr bwMode="auto">
          <a:xfrm>
            <a:off x="15719390" y="3476439"/>
            <a:ext cx="4497229" cy="37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2"/>
              </a:lnSpc>
              <a:spcBef>
                <a:spcPts val="0"/>
              </a:spcBef>
              <a:defRPr/>
            </a:pPr>
            <a:r>
              <a:rPr lang="en-US" sz="2300" b="1" spc="45">
                <a:solidFill>
                  <a:srgbClr val="FEFFFE"/>
                </a:solidFill>
                <a:latin typeface="Open Sans Bold"/>
                <a:ea typeface="Open Sans Bold"/>
                <a:cs typeface="Open Sans Bold"/>
              </a:rPr>
              <a:t>Autour des textiles et du cuir </a:t>
            </a:r>
            <a:endParaRPr/>
          </a:p>
        </p:txBody>
      </p:sp>
      <p:sp>
        <p:nvSpPr>
          <p:cNvPr id="1918554293" name="TextBox 45"/>
          <p:cNvSpPr txBox="1"/>
          <p:nvPr/>
        </p:nvSpPr>
        <p:spPr bwMode="auto">
          <a:xfrm>
            <a:off x="2181412" y="3653556"/>
            <a:ext cx="3189287" cy="37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2"/>
              </a:lnSpc>
              <a:spcBef>
                <a:spcPts val="0"/>
              </a:spcBef>
              <a:defRPr/>
            </a:pPr>
            <a:r>
              <a:rPr lang="en-US" sz="2300" b="1" spc="45">
                <a:solidFill>
                  <a:srgbClr val="FEFFFE"/>
                </a:solidFill>
                <a:latin typeface="Open Sans Bold"/>
                <a:ea typeface="Open Sans Bold"/>
                <a:cs typeface="Open Sans Bold"/>
              </a:rPr>
              <a:t>Dans l’artisanat d’art</a:t>
            </a:r>
            <a:endParaRPr/>
          </a:p>
        </p:txBody>
      </p:sp>
      <p:sp>
        <p:nvSpPr>
          <p:cNvPr id="1624183267" name="TextBox 46"/>
          <p:cNvSpPr txBox="1"/>
          <p:nvPr/>
        </p:nvSpPr>
        <p:spPr bwMode="auto">
          <a:xfrm>
            <a:off x="9098582" y="3612684"/>
            <a:ext cx="4650899" cy="37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2"/>
              </a:lnSpc>
              <a:spcBef>
                <a:spcPts val="0"/>
              </a:spcBef>
              <a:defRPr/>
            </a:pPr>
            <a:r>
              <a:rPr lang="en-US" sz="2300" b="1" spc="45">
                <a:solidFill>
                  <a:srgbClr val="FEFFFE"/>
                </a:solidFill>
                <a:latin typeface="Open Sans Bold"/>
                <a:ea typeface="Open Sans Bold"/>
                <a:cs typeface="Open Sans Bold"/>
              </a:rPr>
              <a:t>Autour des soins à la personne</a:t>
            </a:r>
            <a:endParaRPr/>
          </a:p>
        </p:txBody>
      </p:sp>
      <p:sp>
        <p:nvSpPr>
          <p:cNvPr id="341835903" name="TextBox 47"/>
          <p:cNvSpPr txBox="1"/>
          <p:nvPr/>
        </p:nvSpPr>
        <p:spPr bwMode="auto">
          <a:xfrm>
            <a:off x="5030177" y="10133233"/>
            <a:ext cx="3166586" cy="37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2"/>
              </a:lnSpc>
              <a:spcBef>
                <a:spcPts val="0"/>
              </a:spcBef>
              <a:defRPr/>
            </a:pPr>
            <a:r>
              <a:rPr lang="en-US" sz="2300" b="1" spc="45">
                <a:solidFill>
                  <a:srgbClr val="FEFFFE"/>
                </a:solidFill>
                <a:latin typeface="Open Sans Bold"/>
                <a:ea typeface="Open Sans Bold"/>
                <a:cs typeface="Open Sans Bold"/>
              </a:rPr>
              <a:t>Autour des véhicules</a:t>
            </a:r>
            <a:endParaRPr/>
          </a:p>
        </p:txBody>
      </p:sp>
      <p:sp>
        <p:nvSpPr>
          <p:cNvPr id="301651689" name="TextBox 48"/>
          <p:cNvSpPr txBox="1"/>
          <p:nvPr/>
        </p:nvSpPr>
        <p:spPr bwMode="auto">
          <a:xfrm>
            <a:off x="14089900" y="9458716"/>
            <a:ext cx="2693829" cy="37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2"/>
              </a:lnSpc>
              <a:spcBef>
                <a:spcPts val="0"/>
              </a:spcBef>
              <a:defRPr/>
            </a:pPr>
            <a:r>
              <a:rPr lang="en-US" sz="2300" b="1" spc="45">
                <a:solidFill>
                  <a:srgbClr val="FEFFFE"/>
                </a:solidFill>
                <a:latin typeface="Open Sans Bold"/>
                <a:ea typeface="Open Sans Bold"/>
                <a:cs typeface="Open Sans Bold"/>
              </a:rPr>
              <a:t>Autres spécialités</a:t>
            </a:r>
            <a:endParaRPr/>
          </a:p>
        </p:txBody>
      </p:sp>
      <p:sp>
        <p:nvSpPr>
          <p:cNvPr id="144534356" name="TextBox 49"/>
          <p:cNvSpPr txBox="1"/>
          <p:nvPr/>
        </p:nvSpPr>
        <p:spPr bwMode="auto">
          <a:xfrm>
            <a:off x="1512000" y="4849331"/>
            <a:ext cx="4840876" cy="2655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5384" lvl="1" indent="-232692" algn="l">
              <a:lnSpc>
                <a:spcPts val="3017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Artisanat et métiers d'art</a:t>
            </a:r>
            <a:endParaRPr/>
          </a:p>
          <a:p>
            <a:pPr algn="l">
              <a:lnSpc>
                <a:spcPts val="3017"/>
              </a:lnSpc>
              <a:defRPr/>
            </a:pPr>
            <a:r>
              <a:rPr lang="en-US" sz="215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</a:rPr>
              <a:t>Option</a:t>
            </a: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communication visuelle</a:t>
            </a:r>
            <a:endParaRPr/>
          </a:p>
          <a:p>
            <a:pPr algn="l">
              <a:lnSpc>
                <a:spcPts val="3017"/>
              </a:lnSpc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pluri média</a:t>
            </a:r>
            <a:endParaRPr/>
          </a:p>
          <a:p>
            <a:pPr algn="l">
              <a:lnSpc>
                <a:spcPts val="3017"/>
              </a:lnSpc>
              <a:defRPr/>
            </a:pPr>
            <a:r>
              <a:rPr lang="en-US" sz="215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</a:rPr>
              <a:t>Option</a:t>
            </a: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marchandisage visuel</a:t>
            </a:r>
            <a:endParaRPr/>
          </a:p>
          <a:p>
            <a:pPr algn="l">
              <a:lnSpc>
                <a:spcPts val="3017"/>
              </a:lnSpc>
              <a:defRPr/>
            </a:pPr>
            <a:r>
              <a:rPr lang="en-US" sz="215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</a:rPr>
              <a:t>Option</a:t>
            </a: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métiers de l'enseigne et</a:t>
            </a:r>
            <a:endParaRPr/>
          </a:p>
          <a:p>
            <a:pPr algn="l">
              <a:lnSpc>
                <a:spcPts val="3017"/>
              </a:lnSpc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de la signalétique</a:t>
            </a:r>
            <a:endParaRPr/>
          </a:p>
          <a:p>
            <a:pPr algn="l">
              <a:lnSpc>
                <a:spcPts val="3017"/>
              </a:lnSpc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</a:t>
            </a:r>
            <a:r>
              <a:rPr lang="en-US" sz="215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</a:rPr>
              <a:t>ption</a:t>
            </a: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tapisserie d'ameublement</a:t>
            </a:r>
            <a:endParaRPr/>
          </a:p>
        </p:txBody>
      </p:sp>
      <p:sp>
        <p:nvSpPr>
          <p:cNvPr id="1036900351" name="TextBox 50"/>
          <p:cNvSpPr txBox="1"/>
          <p:nvPr/>
        </p:nvSpPr>
        <p:spPr bwMode="auto">
          <a:xfrm>
            <a:off x="1526339" y="7815395"/>
            <a:ext cx="4499435" cy="36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5384" lvl="1" indent="-232692" algn="l">
              <a:lnSpc>
                <a:spcPts val="3017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Photographie</a:t>
            </a:r>
            <a:endParaRPr/>
          </a:p>
        </p:txBody>
      </p:sp>
      <p:sp>
        <p:nvSpPr>
          <p:cNvPr id="1506090717" name="TextBox 51"/>
          <p:cNvSpPr txBox="1"/>
          <p:nvPr/>
        </p:nvSpPr>
        <p:spPr bwMode="auto">
          <a:xfrm>
            <a:off x="8718077" y="4748151"/>
            <a:ext cx="4536000" cy="75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5384" lvl="1" indent="-232692" algn="l">
              <a:lnSpc>
                <a:spcPts val="3017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Accompagnement, soins et </a:t>
            </a:r>
            <a:endParaRPr/>
          </a:p>
          <a:p>
            <a:pPr algn="l">
              <a:lnSpc>
                <a:spcPts val="3017"/>
              </a:lnSpc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  services à la personne</a:t>
            </a:r>
            <a:endParaRPr/>
          </a:p>
        </p:txBody>
      </p:sp>
      <p:sp>
        <p:nvSpPr>
          <p:cNvPr id="1860577458" name="TextBox 52"/>
          <p:cNvSpPr txBox="1"/>
          <p:nvPr/>
        </p:nvSpPr>
        <p:spPr bwMode="auto">
          <a:xfrm>
            <a:off x="8718077" y="5595876"/>
            <a:ext cx="4100830" cy="75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5384" lvl="1" indent="-232692" algn="l">
              <a:lnSpc>
                <a:spcPts val="3017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Animation enfance et</a:t>
            </a:r>
            <a:endParaRPr/>
          </a:p>
          <a:p>
            <a:pPr algn="l">
              <a:lnSpc>
                <a:spcPts val="3017"/>
              </a:lnSpc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personnes âgées</a:t>
            </a:r>
            <a:endParaRPr/>
          </a:p>
        </p:txBody>
      </p:sp>
      <p:sp>
        <p:nvSpPr>
          <p:cNvPr id="800274859" name="TextBox 53"/>
          <p:cNvSpPr txBox="1"/>
          <p:nvPr/>
        </p:nvSpPr>
        <p:spPr bwMode="auto">
          <a:xfrm>
            <a:off x="8718077" y="6517437"/>
            <a:ext cx="4541170" cy="745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5384" lvl="1" indent="-232692" algn="l">
              <a:lnSpc>
                <a:spcPts val="3017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Services aux personnes et</a:t>
            </a:r>
            <a:endParaRPr/>
          </a:p>
          <a:p>
            <a:pPr algn="l">
              <a:lnSpc>
                <a:spcPts val="3017"/>
              </a:lnSpc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  animation dans les territoires</a:t>
            </a:r>
            <a:endParaRPr/>
          </a:p>
        </p:txBody>
      </p:sp>
      <p:sp>
        <p:nvSpPr>
          <p:cNvPr id="584409571" name="TextBox 54"/>
          <p:cNvSpPr txBox="1"/>
          <p:nvPr/>
        </p:nvSpPr>
        <p:spPr bwMode="auto">
          <a:xfrm>
            <a:off x="8718077" y="7429474"/>
            <a:ext cx="4505453" cy="36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5384" lvl="1" indent="-232692" algn="l">
              <a:lnSpc>
                <a:spcPts val="3017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Perruquier posticheur</a:t>
            </a:r>
            <a:endParaRPr/>
          </a:p>
        </p:txBody>
      </p:sp>
      <p:sp>
        <p:nvSpPr>
          <p:cNvPr id="1660611528" name="TextBox 55"/>
          <p:cNvSpPr txBox="1"/>
          <p:nvPr/>
        </p:nvSpPr>
        <p:spPr bwMode="auto">
          <a:xfrm>
            <a:off x="8686709" y="8017660"/>
            <a:ext cx="4290354" cy="36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5384" lvl="1" indent="-232692" algn="l">
              <a:lnSpc>
                <a:spcPts val="3017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Optique lunetterie</a:t>
            </a:r>
            <a:endParaRPr/>
          </a:p>
        </p:txBody>
      </p:sp>
      <p:sp>
        <p:nvSpPr>
          <p:cNvPr id="1328483642" name="TextBox 56"/>
          <p:cNvSpPr txBox="1"/>
          <p:nvPr/>
        </p:nvSpPr>
        <p:spPr bwMode="auto">
          <a:xfrm>
            <a:off x="4434588" y="11657917"/>
            <a:ext cx="4601288" cy="36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5384" lvl="1" indent="-232692" algn="l">
              <a:lnSpc>
                <a:spcPts val="3017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Carrossier peintre automobile</a:t>
            </a:r>
            <a:endParaRPr/>
          </a:p>
        </p:txBody>
      </p:sp>
      <p:sp>
        <p:nvSpPr>
          <p:cNvPr id="363133961" name="TextBox 57"/>
          <p:cNvSpPr txBox="1"/>
          <p:nvPr/>
        </p:nvSpPr>
        <p:spPr bwMode="auto">
          <a:xfrm>
            <a:off x="4429188" y="12392815"/>
            <a:ext cx="4669393" cy="766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5384" lvl="1" indent="-232692" algn="l">
              <a:lnSpc>
                <a:spcPts val="3017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Conducteur routier de marchandises</a:t>
            </a:r>
            <a:endParaRPr/>
          </a:p>
        </p:txBody>
      </p:sp>
      <p:sp>
        <p:nvSpPr>
          <p:cNvPr id="942246934" name="TextBox 58"/>
          <p:cNvSpPr txBox="1"/>
          <p:nvPr/>
        </p:nvSpPr>
        <p:spPr bwMode="auto">
          <a:xfrm>
            <a:off x="15322953" y="4642888"/>
            <a:ext cx="4806325" cy="745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5384" lvl="1" indent="-232692" algn="l">
              <a:lnSpc>
                <a:spcPts val="3017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Métiers de la couture et de la confection</a:t>
            </a:r>
            <a:endParaRPr/>
          </a:p>
        </p:txBody>
      </p:sp>
      <p:sp>
        <p:nvSpPr>
          <p:cNvPr id="1432441939" name="TextBox 59"/>
          <p:cNvSpPr txBox="1"/>
          <p:nvPr/>
        </p:nvSpPr>
        <p:spPr bwMode="auto">
          <a:xfrm>
            <a:off x="15343057" y="5589949"/>
            <a:ext cx="5072609" cy="1510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5384" lvl="1" indent="-232692" algn="l">
              <a:lnSpc>
                <a:spcPts val="3017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Métiers de l'entretien des</a:t>
            </a:r>
            <a:endParaRPr/>
          </a:p>
          <a:p>
            <a:pPr algn="l">
              <a:lnSpc>
                <a:spcPts val="3017"/>
              </a:lnSpc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      textiles</a:t>
            </a:r>
            <a:endParaRPr/>
          </a:p>
          <a:p>
            <a:pPr algn="l">
              <a:lnSpc>
                <a:spcPts val="3017"/>
              </a:lnSpc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      Option A : Blanchisserie</a:t>
            </a:r>
            <a:endParaRPr/>
          </a:p>
          <a:p>
            <a:pPr algn="l">
              <a:lnSpc>
                <a:spcPts val="3017"/>
              </a:lnSpc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      Option B : Pressing</a:t>
            </a:r>
            <a:endParaRPr/>
          </a:p>
        </p:txBody>
      </p:sp>
      <p:sp>
        <p:nvSpPr>
          <p:cNvPr id="47464288" name="TextBox 60"/>
          <p:cNvSpPr txBox="1"/>
          <p:nvPr/>
        </p:nvSpPr>
        <p:spPr bwMode="auto">
          <a:xfrm>
            <a:off x="15343057" y="7257248"/>
            <a:ext cx="4304323" cy="1129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5384" lvl="1" indent="-232692" algn="l">
              <a:lnSpc>
                <a:spcPts val="3017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Métiers du cuir</a:t>
            </a:r>
            <a:endParaRPr/>
          </a:p>
          <a:p>
            <a:pPr algn="l">
              <a:lnSpc>
                <a:spcPts val="3017"/>
              </a:lnSpc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     Option maroquinerie</a:t>
            </a:r>
            <a:endParaRPr/>
          </a:p>
          <a:p>
            <a:pPr algn="l">
              <a:lnSpc>
                <a:spcPts val="3017"/>
              </a:lnSpc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     Option sellerie garnissage</a:t>
            </a:r>
            <a:endParaRPr/>
          </a:p>
        </p:txBody>
      </p:sp>
      <p:sp>
        <p:nvSpPr>
          <p:cNvPr id="617722689" name="TextBox 61"/>
          <p:cNvSpPr txBox="1"/>
          <p:nvPr/>
        </p:nvSpPr>
        <p:spPr bwMode="auto">
          <a:xfrm>
            <a:off x="8718077" y="8548697"/>
            <a:ext cx="4474906" cy="75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5384" lvl="1" indent="-232692" algn="l">
              <a:lnSpc>
                <a:spcPts val="3017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Technicien en prothèse dentaire</a:t>
            </a:r>
            <a:endParaRPr/>
          </a:p>
        </p:txBody>
      </p:sp>
      <p:sp>
        <p:nvSpPr>
          <p:cNvPr id="348909870" name="TextBox 62"/>
          <p:cNvSpPr txBox="1"/>
          <p:nvPr/>
        </p:nvSpPr>
        <p:spPr bwMode="auto">
          <a:xfrm>
            <a:off x="13167478" y="10595858"/>
            <a:ext cx="4552210" cy="4981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5384" lvl="1" indent="-232692" algn="l">
              <a:lnSpc>
                <a:spcPts val="3017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Hygiène, propreté, stérilisation</a:t>
            </a:r>
            <a:endParaRPr/>
          </a:p>
          <a:p>
            <a:pPr marL="465384" lvl="1" indent="-232692" algn="l">
              <a:lnSpc>
                <a:spcPts val="3017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Métiers de la sécurité</a:t>
            </a:r>
            <a:endParaRPr/>
          </a:p>
          <a:p>
            <a:pPr marL="465384" lvl="1" indent="-232692" algn="l">
              <a:lnSpc>
                <a:spcPts val="3017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Modélisation et prototypage 3D</a:t>
            </a:r>
          </a:p>
          <a:p>
            <a:pPr marL="465383" lvl="1" indent="-232691" algn="l">
              <a:lnSpc>
                <a:spcPts val="3016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Optique Photonique</a:t>
            </a:r>
            <a:endParaRPr/>
          </a:p>
          <a:p>
            <a:pPr marL="465384" lvl="1" indent="-232692" algn="l">
              <a:lnSpc>
                <a:spcPts val="3017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Plastiques et composites</a:t>
            </a:r>
            <a:endParaRPr/>
          </a:p>
          <a:p>
            <a:pPr marL="465384" lvl="1" indent="-232692" algn="l">
              <a:lnSpc>
                <a:spcPts val="3017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Technicien en expérimentation  animale</a:t>
            </a:r>
            <a:endParaRPr/>
          </a:p>
          <a:p>
            <a:pPr marL="465384" lvl="1" indent="-232692" algn="l">
              <a:lnSpc>
                <a:spcPts val="3017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Technicien constructeur bois</a:t>
            </a:r>
            <a:endParaRPr/>
          </a:p>
          <a:p>
            <a:pPr marL="465384" lvl="1" indent="-232692" algn="l">
              <a:lnSpc>
                <a:spcPts val="3017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Technicien en transport et distribution des gaz</a:t>
            </a:r>
            <a:endParaRPr/>
          </a:p>
          <a:p>
            <a:pPr marL="465383" lvl="1" indent="-232691" algn="l">
              <a:lnSpc>
                <a:spcPts val="3016"/>
              </a:lnSpc>
              <a:buFont typeface="Arial"/>
              <a:buChar char="•"/>
              <a:defRPr/>
            </a:pPr>
            <a:endParaRPr/>
          </a:p>
        </p:txBody>
      </p:sp>
      <p:sp>
        <p:nvSpPr>
          <p:cNvPr id="1830075045" name="TextBox 63"/>
          <p:cNvSpPr txBox="1"/>
          <p:nvPr/>
        </p:nvSpPr>
        <p:spPr bwMode="auto">
          <a:xfrm>
            <a:off x="4434588" y="13608000"/>
            <a:ext cx="4663994" cy="745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5384" lvl="1" indent="-232692" algn="l">
              <a:lnSpc>
                <a:spcPts val="3017"/>
              </a:lnSpc>
              <a:buFont typeface="Arial"/>
              <a:buChar char="•"/>
              <a:defRPr/>
            </a:pPr>
            <a:r>
              <a:rPr lang="en-US" sz="21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Construction et aménagement de véhicules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767290738" name="Group 2"/>
          <p:cNvGrpSpPr/>
          <p:nvPr/>
        </p:nvGrpSpPr>
        <p:grpSpPr bwMode="auto">
          <a:xfrm>
            <a:off x="932755" y="14271963"/>
            <a:ext cx="19415775" cy="407932"/>
            <a:chOff x="0" y="0"/>
            <a:chExt cx="9175237" cy="192775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9175237" cy="192775"/>
            </a:xfrm>
            <a:custGeom>
              <a:avLst/>
              <a:gdLst/>
              <a:ahLst/>
              <a:cxnLst/>
              <a:rect l="l" t="t" r="r" b="b"/>
              <a:pathLst>
                <a:path w="9175237" h="192775" extrusionOk="0">
                  <a:moveTo>
                    <a:pt x="0" y="0"/>
                  </a:moveTo>
                  <a:lnTo>
                    <a:pt x="9175237" y="0"/>
                  </a:lnTo>
                  <a:lnTo>
                    <a:pt x="9175237" y="192775"/>
                  </a:lnTo>
                  <a:lnTo>
                    <a:pt x="0" y="192775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464789744" name="Group 4"/>
          <p:cNvGrpSpPr/>
          <p:nvPr/>
        </p:nvGrpSpPr>
        <p:grpSpPr bwMode="auto">
          <a:xfrm rot="5400000">
            <a:off x="84695" y="11107895"/>
            <a:ext cx="2116744" cy="507858"/>
            <a:chOff x="0" y="0"/>
            <a:chExt cx="906728" cy="217546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906728" cy="217546"/>
            </a:xfrm>
            <a:custGeom>
              <a:avLst/>
              <a:gdLst/>
              <a:ahLst/>
              <a:cxnLst/>
              <a:rect l="l" t="t" r="r" b="b"/>
              <a:pathLst>
                <a:path w="906728" h="217546" extrusionOk="0">
                  <a:moveTo>
                    <a:pt x="0" y="0"/>
                  </a:moveTo>
                  <a:lnTo>
                    <a:pt x="906728" y="0"/>
                  </a:lnTo>
                  <a:lnTo>
                    <a:pt x="906728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717783863" name="Group 6"/>
          <p:cNvGrpSpPr/>
          <p:nvPr/>
        </p:nvGrpSpPr>
        <p:grpSpPr bwMode="auto">
          <a:xfrm rot="5400000">
            <a:off x="4757" y="8630745"/>
            <a:ext cx="2309438" cy="540674"/>
            <a:chOff x="0" y="0"/>
            <a:chExt cx="817007" cy="191274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817007" cy="191274"/>
            </a:xfrm>
            <a:custGeom>
              <a:avLst/>
              <a:gdLst/>
              <a:ahLst/>
              <a:cxnLst/>
              <a:rect l="l" t="t" r="r" b="b"/>
              <a:pathLst>
                <a:path w="817007" h="191274" extrusionOk="0">
                  <a:moveTo>
                    <a:pt x="0" y="0"/>
                  </a:moveTo>
                  <a:lnTo>
                    <a:pt x="817007" y="0"/>
                  </a:lnTo>
                  <a:lnTo>
                    <a:pt x="817007" y="191274"/>
                  </a:lnTo>
                  <a:lnTo>
                    <a:pt x="0" y="191274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377223883" name="Group 8"/>
          <p:cNvGrpSpPr/>
          <p:nvPr/>
        </p:nvGrpSpPr>
        <p:grpSpPr bwMode="auto">
          <a:xfrm>
            <a:off x="1590190" y="12573864"/>
            <a:ext cx="18758340" cy="1612374"/>
            <a:chOff x="0" y="0"/>
            <a:chExt cx="6105680" cy="524814"/>
          </a:xfrm>
        </p:grpSpPr>
        <p:sp>
          <p:nvSpPr>
            <p:cNvPr id="9" name="Freeform 9"/>
            <p:cNvSpPr/>
            <p:nvPr/>
          </p:nvSpPr>
          <p:spPr bwMode="auto">
            <a:xfrm>
              <a:off x="0" y="0"/>
              <a:ext cx="6105680" cy="524814"/>
            </a:xfrm>
            <a:custGeom>
              <a:avLst/>
              <a:gdLst/>
              <a:ahLst/>
              <a:cxnLst/>
              <a:rect l="l" t="t" r="r" b="b"/>
              <a:pathLst>
                <a:path w="6105680" h="524814" extrusionOk="0">
                  <a:moveTo>
                    <a:pt x="0" y="0"/>
                  </a:moveTo>
                  <a:lnTo>
                    <a:pt x="6105680" y="0"/>
                  </a:lnTo>
                  <a:lnTo>
                    <a:pt x="6105680" y="524814"/>
                  </a:lnTo>
                  <a:lnTo>
                    <a:pt x="0" y="524814"/>
                  </a:lnTo>
                  <a:close/>
                </a:path>
              </a:pathLst>
            </a:custGeom>
            <a:solidFill>
              <a:srgbClr val="1692DB"/>
            </a:solidFill>
          </p:spPr>
        </p:sp>
      </p:grpSp>
      <p:grpSp>
        <p:nvGrpSpPr>
          <p:cNvPr id="226421920" name="Group 10"/>
          <p:cNvGrpSpPr/>
          <p:nvPr/>
        </p:nvGrpSpPr>
        <p:grpSpPr bwMode="auto">
          <a:xfrm>
            <a:off x="1590190" y="7760370"/>
            <a:ext cx="2201961" cy="4687484"/>
            <a:chOff x="0" y="0"/>
            <a:chExt cx="3590126" cy="7642579"/>
          </a:xfrm>
        </p:grpSpPr>
        <p:sp>
          <p:nvSpPr>
            <p:cNvPr id="11" name="Freeform 11"/>
            <p:cNvSpPr/>
            <p:nvPr/>
          </p:nvSpPr>
          <p:spPr bwMode="auto">
            <a:xfrm>
              <a:off x="0" y="0"/>
              <a:ext cx="3590126" cy="7642579"/>
            </a:xfrm>
            <a:custGeom>
              <a:avLst/>
              <a:gdLst/>
              <a:ahLst/>
              <a:cxnLst/>
              <a:rect l="l" t="t" r="r" b="b"/>
              <a:pathLst>
                <a:path w="3590126" h="7642579" extrusionOk="0">
                  <a:moveTo>
                    <a:pt x="0" y="0"/>
                  </a:moveTo>
                  <a:lnTo>
                    <a:pt x="3590126" y="0"/>
                  </a:lnTo>
                  <a:lnTo>
                    <a:pt x="3590126" y="7642579"/>
                  </a:lnTo>
                  <a:lnTo>
                    <a:pt x="0" y="7642579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724363539" name="Group 12"/>
          <p:cNvGrpSpPr/>
          <p:nvPr/>
        </p:nvGrpSpPr>
        <p:grpSpPr bwMode="auto">
          <a:xfrm>
            <a:off x="10773538" y="7787109"/>
            <a:ext cx="2599132" cy="4634006"/>
            <a:chOff x="0" y="0"/>
            <a:chExt cx="4237683" cy="7555387"/>
          </a:xfrm>
        </p:grpSpPr>
        <p:sp>
          <p:nvSpPr>
            <p:cNvPr id="13" name="Freeform 13"/>
            <p:cNvSpPr/>
            <p:nvPr/>
          </p:nvSpPr>
          <p:spPr bwMode="auto">
            <a:xfrm>
              <a:off x="0" y="0"/>
              <a:ext cx="4237683" cy="7555387"/>
            </a:xfrm>
            <a:custGeom>
              <a:avLst/>
              <a:gdLst/>
              <a:ahLst/>
              <a:cxnLst/>
              <a:rect l="l" t="t" r="r" b="b"/>
              <a:pathLst>
                <a:path w="4237683" h="7555387" extrusionOk="0">
                  <a:moveTo>
                    <a:pt x="0" y="0"/>
                  </a:moveTo>
                  <a:lnTo>
                    <a:pt x="4237683" y="0"/>
                  </a:lnTo>
                  <a:lnTo>
                    <a:pt x="4237683" y="7555387"/>
                  </a:lnTo>
                  <a:lnTo>
                    <a:pt x="0" y="7555387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1611280209" name="Group 14"/>
          <p:cNvGrpSpPr/>
          <p:nvPr/>
        </p:nvGrpSpPr>
        <p:grpSpPr bwMode="auto">
          <a:xfrm>
            <a:off x="13544120" y="7826223"/>
            <a:ext cx="2096896" cy="4593973"/>
            <a:chOff x="0" y="0"/>
            <a:chExt cx="3418826" cy="7490117"/>
          </a:xfrm>
        </p:grpSpPr>
        <p:sp>
          <p:nvSpPr>
            <p:cNvPr id="15" name="Freeform 15"/>
            <p:cNvSpPr/>
            <p:nvPr/>
          </p:nvSpPr>
          <p:spPr bwMode="auto">
            <a:xfrm>
              <a:off x="0" y="0"/>
              <a:ext cx="3418826" cy="7490117"/>
            </a:xfrm>
            <a:custGeom>
              <a:avLst/>
              <a:gdLst/>
              <a:ahLst/>
              <a:cxnLst/>
              <a:rect l="l" t="t" r="r" b="b"/>
              <a:pathLst>
                <a:path w="3418826" h="7490117" extrusionOk="0">
                  <a:moveTo>
                    <a:pt x="0" y="0"/>
                  </a:moveTo>
                  <a:lnTo>
                    <a:pt x="3418826" y="0"/>
                  </a:lnTo>
                  <a:lnTo>
                    <a:pt x="3418826" y="7490117"/>
                  </a:lnTo>
                  <a:lnTo>
                    <a:pt x="0" y="7490117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1634440315" name="Group 16"/>
          <p:cNvGrpSpPr/>
          <p:nvPr/>
        </p:nvGrpSpPr>
        <p:grpSpPr bwMode="auto">
          <a:xfrm>
            <a:off x="15821078" y="7836570"/>
            <a:ext cx="2166460" cy="4583626"/>
            <a:chOff x="0" y="0"/>
            <a:chExt cx="3532244" cy="7473246"/>
          </a:xfrm>
        </p:grpSpPr>
        <p:sp>
          <p:nvSpPr>
            <p:cNvPr id="17" name="Freeform 17"/>
            <p:cNvSpPr/>
            <p:nvPr/>
          </p:nvSpPr>
          <p:spPr bwMode="auto">
            <a:xfrm>
              <a:off x="0" y="0"/>
              <a:ext cx="3532244" cy="7473246"/>
            </a:xfrm>
            <a:custGeom>
              <a:avLst/>
              <a:gdLst/>
              <a:ahLst/>
              <a:cxnLst/>
              <a:rect l="l" t="t" r="r" b="b"/>
              <a:pathLst>
                <a:path w="3532244" h="7473246" extrusionOk="0">
                  <a:moveTo>
                    <a:pt x="0" y="0"/>
                  </a:moveTo>
                  <a:lnTo>
                    <a:pt x="3532244" y="0"/>
                  </a:lnTo>
                  <a:lnTo>
                    <a:pt x="3532244" y="7473246"/>
                  </a:lnTo>
                  <a:lnTo>
                    <a:pt x="0" y="7473246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1378168595" name="Group 18"/>
          <p:cNvGrpSpPr/>
          <p:nvPr/>
        </p:nvGrpSpPr>
        <p:grpSpPr bwMode="auto">
          <a:xfrm>
            <a:off x="18161127" y="7856446"/>
            <a:ext cx="2187404" cy="4563750"/>
            <a:chOff x="0" y="0"/>
            <a:chExt cx="3566392" cy="7440841"/>
          </a:xfrm>
        </p:grpSpPr>
        <p:sp>
          <p:nvSpPr>
            <p:cNvPr id="19" name="Freeform 19"/>
            <p:cNvSpPr/>
            <p:nvPr/>
          </p:nvSpPr>
          <p:spPr bwMode="auto">
            <a:xfrm>
              <a:off x="0" y="0"/>
              <a:ext cx="3566392" cy="7440840"/>
            </a:xfrm>
            <a:custGeom>
              <a:avLst/>
              <a:gdLst/>
              <a:ahLst/>
              <a:cxnLst/>
              <a:rect l="l" t="t" r="r" b="b"/>
              <a:pathLst>
                <a:path w="3566392" h="7440840" extrusionOk="0">
                  <a:moveTo>
                    <a:pt x="0" y="0"/>
                  </a:moveTo>
                  <a:lnTo>
                    <a:pt x="3566392" y="0"/>
                  </a:lnTo>
                  <a:lnTo>
                    <a:pt x="3566392" y="7440840"/>
                  </a:lnTo>
                  <a:lnTo>
                    <a:pt x="0" y="7440840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357885062" name="Group 20"/>
          <p:cNvGrpSpPr/>
          <p:nvPr/>
        </p:nvGrpSpPr>
        <p:grpSpPr bwMode="auto">
          <a:xfrm>
            <a:off x="3887401" y="7766967"/>
            <a:ext cx="1958180" cy="4727769"/>
            <a:chOff x="0" y="0"/>
            <a:chExt cx="3192660" cy="7708260"/>
          </a:xfrm>
        </p:grpSpPr>
        <p:sp>
          <p:nvSpPr>
            <p:cNvPr id="21" name="Freeform 21"/>
            <p:cNvSpPr/>
            <p:nvPr/>
          </p:nvSpPr>
          <p:spPr bwMode="auto">
            <a:xfrm>
              <a:off x="0" y="0"/>
              <a:ext cx="3192660" cy="7708261"/>
            </a:xfrm>
            <a:custGeom>
              <a:avLst/>
              <a:gdLst/>
              <a:ahLst/>
              <a:cxnLst/>
              <a:rect l="l" t="t" r="r" b="b"/>
              <a:pathLst>
                <a:path w="3192660" h="7708261" extrusionOk="0">
                  <a:moveTo>
                    <a:pt x="0" y="0"/>
                  </a:moveTo>
                  <a:lnTo>
                    <a:pt x="3192660" y="0"/>
                  </a:lnTo>
                  <a:lnTo>
                    <a:pt x="3192660" y="7708261"/>
                  </a:lnTo>
                  <a:lnTo>
                    <a:pt x="0" y="7708261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237391689" name="Group 22"/>
          <p:cNvGrpSpPr/>
          <p:nvPr/>
        </p:nvGrpSpPr>
        <p:grpSpPr bwMode="auto">
          <a:xfrm>
            <a:off x="5974961" y="7760370"/>
            <a:ext cx="2306337" cy="4687484"/>
            <a:chOff x="0" y="0"/>
            <a:chExt cx="3760304" cy="7642579"/>
          </a:xfrm>
        </p:grpSpPr>
        <p:sp>
          <p:nvSpPr>
            <p:cNvPr id="23" name="Freeform 23"/>
            <p:cNvSpPr/>
            <p:nvPr/>
          </p:nvSpPr>
          <p:spPr bwMode="auto">
            <a:xfrm>
              <a:off x="0" y="0"/>
              <a:ext cx="3760304" cy="7642579"/>
            </a:xfrm>
            <a:custGeom>
              <a:avLst/>
              <a:gdLst/>
              <a:ahLst/>
              <a:cxnLst/>
              <a:rect l="l" t="t" r="r" b="b"/>
              <a:pathLst>
                <a:path w="3760304" h="7642579" extrusionOk="0">
                  <a:moveTo>
                    <a:pt x="0" y="0"/>
                  </a:moveTo>
                  <a:lnTo>
                    <a:pt x="3760304" y="0"/>
                  </a:lnTo>
                  <a:lnTo>
                    <a:pt x="3760304" y="7642579"/>
                  </a:lnTo>
                  <a:lnTo>
                    <a:pt x="0" y="7642579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996026911" name="Group 24"/>
          <p:cNvGrpSpPr/>
          <p:nvPr/>
        </p:nvGrpSpPr>
        <p:grpSpPr bwMode="auto">
          <a:xfrm>
            <a:off x="8407577" y="7760370"/>
            <a:ext cx="2213562" cy="4687484"/>
            <a:chOff x="0" y="0"/>
            <a:chExt cx="3609040" cy="7642579"/>
          </a:xfrm>
        </p:grpSpPr>
        <p:sp>
          <p:nvSpPr>
            <p:cNvPr id="25" name="Freeform 25"/>
            <p:cNvSpPr/>
            <p:nvPr/>
          </p:nvSpPr>
          <p:spPr bwMode="auto">
            <a:xfrm>
              <a:off x="0" y="0"/>
              <a:ext cx="3609041" cy="7642579"/>
            </a:xfrm>
            <a:custGeom>
              <a:avLst/>
              <a:gdLst/>
              <a:ahLst/>
              <a:cxnLst/>
              <a:rect l="l" t="t" r="r" b="b"/>
              <a:pathLst>
                <a:path w="3609041" h="7642579" extrusionOk="0">
                  <a:moveTo>
                    <a:pt x="0" y="0"/>
                  </a:moveTo>
                  <a:lnTo>
                    <a:pt x="3609041" y="0"/>
                  </a:lnTo>
                  <a:lnTo>
                    <a:pt x="3609041" y="7642579"/>
                  </a:lnTo>
                  <a:lnTo>
                    <a:pt x="0" y="7642579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1912672445" name="Group 26"/>
          <p:cNvGrpSpPr/>
          <p:nvPr/>
        </p:nvGrpSpPr>
        <p:grpSpPr bwMode="auto">
          <a:xfrm>
            <a:off x="502273" y="1901332"/>
            <a:ext cx="7205513" cy="2620201"/>
            <a:chOff x="0" y="0"/>
            <a:chExt cx="2921352" cy="1062316"/>
          </a:xfrm>
        </p:grpSpPr>
        <p:sp>
          <p:nvSpPr>
            <p:cNvPr id="27" name="Freeform 27"/>
            <p:cNvSpPr/>
            <p:nvPr/>
          </p:nvSpPr>
          <p:spPr bwMode="auto">
            <a:xfrm>
              <a:off x="31750" y="31750"/>
              <a:ext cx="2857851" cy="998815"/>
            </a:xfrm>
            <a:custGeom>
              <a:avLst/>
              <a:gdLst/>
              <a:ahLst/>
              <a:cxnLst/>
              <a:rect l="l" t="t" r="r" b="b"/>
              <a:pathLst>
                <a:path w="2857852" h="998815" extrusionOk="0">
                  <a:moveTo>
                    <a:pt x="2765142" y="998815"/>
                  </a:moveTo>
                  <a:lnTo>
                    <a:pt x="92710" y="998815"/>
                  </a:lnTo>
                  <a:cubicBezTo>
                    <a:pt x="41910" y="998815"/>
                    <a:pt x="0" y="956905"/>
                    <a:pt x="0" y="90610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763872" y="0"/>
                  </a:lnTo>
                  <a:cubicBezTo>
                    <a:pt x="2814672" y="0"/>
                    <a:pt x="2856582" y="41910"/>
                    <a:pt x="2856582" y="92710"/>
                  </a:cubicBezTo>
                  <a:lnTo>
                    <a:pt x="2856582" y="904836"/>
                  </a:lnTo>
                  <a:cubicBezTo>
                    <a:pt x="2857852" y="956905"/>
                    <a:pt x="2815942" y="998815"/>
                    <a:pt x="2765142" y="998815"/>
                  </a:cubicBezTo>
                  <a:close/>
                </a:path>
              </a:pathLst>
            </a:custGeom>
            <a:solidFill>
              <a:srgbClr val="5BAAD8"/>
            </a:solidFill>
          </p:spPr>
        </p:sp>
        <p:sp>
          <p:nvSpPr>
            <p:cNvPr id="28" name="Freeform 28"/>
            <p:cNvSpPr/>
            <p:nvPr/>
          </p:nvSpPr>
          <p:spPr bwMode="auto">
            <a:xfrm>
              <a:off x="0" y="0"/>
              <a:ext cx="2921352" cy="1062316"/>
            </a:xfrm>
            <a:custGeom>
              <a:avLst/>
              <a:gdLst/>
              <a:ahLst/>
              <a:cxnLst/>
              <a:rect l="l" t="t" r="r" b="b"/>
              <a:pathLst>
                <a:path w="2921352" h="1062316" extrusionOk="0">
                  <a:moveTo>
                    <a:pt x="2796892" y="59690"/>
                  </a:moveTo>
                  <a:cubicBezTo>
                    <a:pt x="2832452" y="59690"/>
                    <a:pt x="2861662" y="88900"/>
                    <a:pt x="2861662" y="124460"/>
                  </a:cubicBezTo>
                  <a:lnTo>
                    <a:pt x="2861662" y="937856"/>
                  </a:lnTo>
                  <a:cubicBezTo>
                    <a:pt x="2861662" y="973416"/>
                    <a:pt x="2832452" y="1002626"/>
                    <a:pt x="2796892" y="1002626"/>
                  </a:cubicBezTo>
                  <a:lnTo>
                    <a:pt x="124460" y="1002626"/>
                  </a:lnTo>
                  <a:cubicBezTo>
                    <a:pt x="88900" y="1002626"/>
                    <a:pt x="59690" y="973416"/>
                    <a:pt x="59690" y="93785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796892" y="59690"/>
                  </a:lnTo>
                  <a:moveTo>
                    <a:pt x="279689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37856"/>
                  </a:lnTo>
                  <a:cubicBezTo>
                    <a:pt x="0" y="1006436"/>
                    <a:pt x="55880" y="1062316"/>
                    <a:pt x="124460" y="1062316"/>
                  </a:cubicBezTo>
                  <a:lnTo>
                    <a:pt x="2796892" y="1062316"/>
                  </a:lnTo>
                  <a:cubicBezTo>
                    <a:pt x="2865472" y="1062316"/>
                    <a:pt x="2921352" y="1006436"/>
                    <a:pt x="2921352" y="937856"/>
                  </a:cubicBezTo>
                  <a:lnTo>
                    <a:pt x="2921352" y="124460"/>
                  </a:lnTo>
                  <a:cubicBezTo>
                    <a:pt x="2921352" y="55880"/>
                    <a:pt x="2865472" y="0"/>
                    <a:pt x="2796892" y="0"/>
                  </a:cubicBezTo>
                  <a:close/>
                </a:path>
              </a:pathLst>
            </a:custGeom>
            <a:solidFill>
              <a:srgbClr val="B1DEF8"/>
            </a:solidFill>
          </p:spPr>
        </p:sp>
      </p:grpSp>
      <p:grpSp>
        <p:nvGrpSpPr>
          <p:cNvPr id="1922825110" name="Group 29"/>
          <p:cNvGrpSpPr/>
          <p:nvPr/>
        </p:nvGrpSpPr>
        <p:grpSpPr bwMode="auto">
          <a:xfrm>
            <a:off x="13477788" y="4886086"/>
            <a:ext cx="2134083" cy="894096"/>
            <a:chOff x="0" y="0"/>
            <a:chExt cx="2279313" cy="954941"/>
          </a:xfrm>
        </p:grpSpPr>
        <p:sp>
          <p:nvSpPr>
            <p:cNvPr id="30" name="Freeform 30"/>
            <p:cNvSpPr/>
            <p:nvPr/>
          </p:nvSpPr>
          <p:spPr bwMode="auto">
            <a:xfrm>
              <a:off x="0" y="0"/>
              <a:ext cx="2279313" cy="954941"/>
            </a:xfrm>
            <a:custGeom>
              <a:avLst/>
              <a:gdLst/>
              <a:ahLst/>
              <a:cxnLst/>
              <a:rect l="l" t="t" r="r" b="b"/>
              <a:pathLst>
                <a:path w="2279313" h="954942" extrusionOk="0">
                  <a:moveTo>
                    <a:pt x="0" y="0"/>
                  </a:moveTo>
                  <a:lnTo>
                    <a:pt x="2279313" y="0"/>
                  </a:lnTo>
                  <a:lnTo>
                    <a:pt x="2279313" y="954942"/>
                  </a:lnTo>
                  <a:lnTo>
                    <a:pt x="0" y="954942"/>
                  </a:lnTo>
                  <a:close/>
                </a:path>
              </a:pathLst>
            </a:custGeom>
            <a:solidFill>
              <a:srgbClr val="B1DEF8"/>
            </a:solidFill>
          </p:spPr>
        </p:sp>
      </p:grpSp>
      <p:sp>
        <p:nvSpPr>
          <p:cNvPr id="2011688880" name="Freeform 31"/>
          <p:cNvSpPr/>
          <p:nvPr/>
        </p:nvSpPr>
        <p:spPr bwMode="auto">
          <a:xfrm>
            <a:off x="1590190" y="5847774"/>
            <a:ext cx="2201961" cy="1773989"/>
          </a:xfrm>
          <a:custGeom>
            <a:avLst/>
            <a:gdLst/>
            <a:ahLst/>
            <a:cxnLst/>
            <a:rect l="l" t="t" r="r" b="b"/>
            <a:pathLst>
              <a:path w="2201961" h="1773989" extrusionOk="0">
                <a:moveTo>
                  <a:pt x="0" y="0"/>
                </a:moveTo>
                <a:lnTo>
                  <a:pt x="2201961" y="0"/>
                </a:lnTo>
                <a:lnTo>
                  <a:pt x="2201961" y="1773989"/>
                </a:lnTo>
                <a:lnTo>
                  <a:pt x="0" y="1773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809" r="-25054"/>
            </a:stretch>
          </a:blipFill>
        </p:spPr>
      </p:sp>
      <p:sp>
        <p:nvSpPr>
          <p:cNvPr id="1718093840" name="Freeform 32"/>
          <p:cNvSpPr/>
          <p:nvPr/>
        </p:nvSpPr>
        <p:spPr bwMode="auto">
          <a:xfrm>
            <a:off x="3887401" y="5878559"/>
            <a:ext cx="1958180" cy="1760290"/>
          </a:xfrm>
          <a:custGeom>
            <a:avLst/>
            <a:gdLst/>
            <a:ahLst/>
            <a:cxnLst/>
            <a:rect l="l" t="t" r="r" b="b"/>
            <a:pathLst>
              <a:path w="1958180" h="1760290" extrusionOk="0">
                <a:moveTo>
                  <a:pt x="0" y="0"/>
                </a:moveTo>
                <a:lnTo>
                  <a:pt x="1958180" y="0"/>
                </a:lnTo>
                <a:lnTo>
                  <a:pt x="1958180" y="1760290"/>
                </a:lnTo>
                <a:lnTo>
                  <a:pt x="0" y="17602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006" r="-17080"/>
            </a:stretch>
          </a:blipFill>
        </p:spPr>
      </p:sp>
      <p:sp>
        <p:nvSpPr>
          <p:cNvPr id="1141807490" name="Freeform 33"/>
          <p:cNvSpPr/>
          <p:nvPr/>
        </p:nvSpPr>
        <p:spPr bwMode="auto">
          <a:xfrm>
            <a:off x="5974961" y="5892258"/>
            <a:ext cx="2266242" cy="1760290"/>
          </a:xfrm>
          <a:custGeom>
            <a:avLst/>
            <a:gdLst/>
            <a:ahLst/>
            <a:cxnLst/>
            <a:rect l="l" t="t" r="r" b="b"/>
            <a:pathLst>
              <a:path w="2266242" h="1760290" extrusionOk="0">
                <a:moveTo>
                  <a:pt x="0" y="0"/>
                </a:moveTo>
                <a:lnTo>
                  <a:pt x="2266241" y="0"/>
                </a:lnTo>
                <a:lnTo>
                  <a:pt x="2266241" y="1760290"/>
                </a:lnTo>
                <a:lnTo>
                  <a:pt x="0" y="17602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160" r="-21926"/>
            </a:stretch>
          </a:blipFill>
        </p:spPr>
      </p:sp>
      <p:sp>
        <p:nvSpPr>
          <p:cNvPr id="203377537" name="Freeform 34"/>
          <p:cNvSpPr/>
          <p:nvPr/>
        </p:nvSpPr>
        <p:spPr bwMode="auto">
          <a:xfrm>
            <a:off x="8470186" y="5892258"/>
            <a:ext cx="2150953" cy="1757785"/>
          </a:xfrm>
          <a:custGeom>
            <a:avLst/>
            <a:gdLst/>
            <a:ahLst/>
            <a:cxnLst/>
            <a:rect l="l" t="t" r="r" b="b"/>
            <a:pathLst>
              <a:path w="2150953" h="1757785" extrusionOk="0">
                <a:moveTo>
                  <a:pt x="0" y="0"/>
                </a:moveTo>
                <a:lnTo>
                  <a:pt x="2150952" y="0"/>
                </a:lnTo>
                <a:lnTo>
                  <a:pt x="2150952" y="1757785"/>
                </a:lnTo>
                <a:lnTo>
                  <a:pt x="0" y="17577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596" t="-2530" r="-24596"/>
            </a:stretch>
          </a:blipFill>
        </p:spPr>
      </p:sp>
      <p:sp>
        <p:nvSpPr>
          <p:cNvPr id="580549140" name="Freeform 35"/>
          <p:cNvSpPr/>
          <p:nvPr/>
        </p:nvSpPr>
        <p:spPr bwMode="auto">
          <a:xfrm>
            <a:off x="10793403" y="5892258"/>
            <a:ext cx="2579268" cy="1757785"/>
          </a:xfrm>
          <a:custGeom>
            <a:avLst/>
            <a:gdLst/>
            <a:ahLst/>
            <a:cxnLst/>
            <a:rect l="l" t="t" r="r" b="b"/>
            <a:pathLst>
              <a:path w="2579268" h="1757785" extrusionOk="0">
                <a:moveTo>
                  <a:pt x="0" y="0"/>
                </a:moveTo>
                <a:lnTo>
                  <a:pt x="2579267" y="0"/>
                </a:lnTo>
                <a:lnTo>
                  <a:pt x="2579267" y="1757785"/>
                </a:lnTo>
                <a:lnTo>
                  <a:pt x="0" y="17577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484" t="-4492" b="-4492"/>
            </a:stretch>
          </a:blipFill>
        </p:spPr>
      </p:sp>
      <p:sp>
        <p:nvSpPr>
          <p:cNvPr id="391312081" name="Freeform 36"/>
          <p:cNvSpPr/>
          <p:nvPr/>
        </p:nvSpPr>
        <p:spPr bwMode="auto">
          <a:xfrm>
            <a:off x="13536231" y="5932582"/>
            <a:ext cx="2104785" cy="1741240"/>
          </a:xfrm>
          <a:custGeom>
            <a:avLst/>
            <a:gdLst/>
            <a:ahLst/>
            <a:cxnLst/>
            <a:rect l="l" t="t" r="r" b="b"/>
            <a:pathLst>
              <a:path w="2104785" h="1741240" extrusionOk="0">
                <a:moveTo>
                  <a:pt x="0" y="0"/>
                </a:moveTo>
                <a:lnTo>
                  <a:pt x="2104785" y="0"/>
                </a:lnTo>
                <a:lnTo>
                  <a:pt x="2104785" y="1741240"/>
                </a:lnTo>
                <a:lnTo>
                  <a:pt x="0" y="174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971" r="-11971"/>
            </a:stretch>
          </a:blipFill>
        </p:spPr>
      </p:sp>
      <p:sp>
        <p:nvSpPr>
          <p:cNvPr id="688015320" name="Freeform 37"/>
          <p:cNvSpPr/>
          <p:nvPr/>
        </p:nvSpPr>
        <p:spPr bwMode="auto">
          <a:xfrm>
            <a:off x="15861523" y="5932582"/>
            <a:ext cx="2126014" cy="1767011"/>
          </a:xfrm>
          <a:custGeom>
            <a:avLst/>
            <a:gdLst/>
            <a:ahLst/>
            <a:cxnLst/>
            <a:rect l="l" t="t" r="r" b="b"/>
            <a:pathLst>
              <a:path w="2126014" h="1767011" extrusionOk="0">
                <a:moveTo>
                  <a:pt x="0" y="0"/>
                </a:moveTo>
                <a:lnTo>
                  <a:pt x="2126015" y="0"/>
                </a:lnTo>
                <a:lnTo>
                  <a:pt x="2126015" y="1767010"/>
                </a:lnTo>
                <a:lnTo>
                  <a:pt x="0" y="17670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629" r="-13039"/>
            </a:stretch>
          </a:blipFill>
        </p:spPr>
      </p:sp>
      <p:sp>
        <p:nvSpPr>
          <p:cNvPr id="359330110" name="Freeform 38"/>
          <p:cNvSpPr/>
          <p:nvPr/>
        </p:nvSpPr>
        <p:spPr bwMode="auto">
          <a:xfrm>
            <a:off x="18161127" y="5958926"/>
            <a:ext cx="2154911" cy="1745119"/>
          </a:xfrm>
          <a:custGeom>
            <a:avLst/>
            <a:gdLst/>
            <a:ahLst/>
            <a:cxnLst/>
            <a:rect l="l" t="t" r="r" b="b"/>
            <a:pathLst>
              <a:path w="2154911" h="1745119" extrusionOk="0">
                <a:moveTo>
                  <a:pt x="0" y="0"/>
                </a:moveTo>
                <a:lnTo>
                  <a:pt x="2154911" y="0"/>
                </a:lnTo>
                <a:lnTo>
                  <a:pt x="2154911" y="1745120"/>
                </a:lnTo>
                <a:lnTo>
                  <a:pt x="0" y="1745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712" r="-11762"/>
            </a:stretch>
          </a:blipFill>
        </p:spPr>
      </p:sp>
      <p:grpSp>
        <p:nvGrpSpPr>
          <p:cNvPr id="1827986871" name="Group 39"/>
          <p:cNvGrpSpPr/>
          <p:nvPr/>
        </p:nvGrpSpPr>
        <p:grpSpPr bwMode="auto">
          <a:xfrm>
            <a:off x="18650920" y="1280505"/>
            <a:ext cx="1626041" cy="462991"/>
            <a:chOff x="0" y="0"/>
            <a:chExt cx="291368" cy="82963"/>
          </a:xfrm>
        </p:grpSpPr>
        <p:sp>
          <p:nvSpPr>
            <p:cNvPr id="40" name="Freeform 40"/>
            <p:cNvSpPr/>
            <p:nvPr/>
          </p:nvSpPr>
          <p:spPr bwMode="auto">
            <a:xfrm>
              <a:off x="0" y="0"/>
              <a:ext cx="291368" cy="82963"/>
            </a:xfrm>
            <a:custGeom>
              <a:avLst/>
              <a:gdLst/>
              <a:ahLst/>
              <a:cxnLst/>
              <a:rect l="l" t="t" r="r" b="b"/>
              <a:pathLst>
                <a:path w="291368" h="82963" extrusionOk="0">
                  <a:moveTo>
                    <a:pt x="0" y="0"/>
                  </a:moveTo>
                  <a:lnTo>
                    <a:pt x="291368" y="0"/>
                  </a:lnTo>
                  <a:lnTo>
                    <a:pt x="291368" y="82963"/>
                  </a:lnTo>
                  <a:lnTo>
                    <a:pt x="0" y="829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 bwMode="auto">
            <a:xfrm>
              <a:off x="0" y="-57150"/>
              <a:ext cx="291368" cy="14011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9"/>
                </a:lnSpc>
                <a:defRPr/>
              </a:pPr>
              <a:endParaRPr/>
            </a:p>
          </p:txBody>
        </p:sp>
      </p:grpSp>
      <p:sp>
        <p:nvSpPr>
          <p:cNvPr id="102803185" name="Freeform 42"/>
          <p:cNvSpPr/>
          <p:nvPr/>
        </p:nvSpPr>
        <p:spPr bwMode="auto">
          <a:xfrm>
            <a:off x="491473" y="444528"/>
            <a:ext cx="7175233" cy="1478404"/>
          </a:xfrm>
          <a:custGeom>
            <a:avLst/>
            <a:gdLst/>
            <a:ahLst/>
            <a:cxnLst/>
            <a:rect l="l" t="t" r="r" b="b"/>
            <a:pathLst>
              <a:path w="7175233" h="1478404" extrusionOk="0">
                <a:moveTo>
                  <a:pt x="0" y="0"/>
                </a:moveTo>
                <a:lnTo>
                  <a:pt x="7175233" y="0"/>
                </a:lnTo>
                <a:lnTo>
                  <a:pt x="7175233" y="1478404"/>
                </a:lnTo>
                <a:lnTo>
                  <a:pt x="0" y="14784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990" b="-2989"/>
            </a:stretch>
          </a:blipFill>
        </p:spPr>
      </p:sp>
      <p:grpSp>
        <p:nvGrpSpPr>
          <p:cNvPr id="1867456517" name="Group 43"/>
          <p:cNvGrpSpPr/>
          <p:nvPr/>
        </p:nvGrpSpPr>
        <p:grpSpPr bwMode="auto">
          <a:xfrm>
            <a:off x="10581445" y="275926"/>
            <a:ext cx="6025312" cy="4283629"/>
            <a:chOff x="0" y="0"/>
            <a:chExt cx="1089193" cy="774349"/>
          </a:xfrm>
        </p:grpSpPr>
        <p:sp>
          <p:nvSpPr>
            <p:cNvPr id="44" name="Freeform 44"/>
            <p:cNvSpPr/>
            <p:nvPr/>
          </p:nvSpPr>
          <p:spPr bwMode="auto">
            <a:xfrm>
              <a:off x="0" y="0"/>
              <a:ext cx="1089193" cy="774349"/>
            </a:xfrm>
            <a:custGeom>
              <a:avLst/>
              <a:gdLst/>
              <a:ahLst/>
              <a:cxnLst/>
              <a:rect l="l" t="t" r="r" b="b"/>
              <a:pathLst>
                <a:path w="1089193" h="774349" extrusionOk="0">
                  <a:moveTo>
                    <a:pt x="1089193" y="387175"/>
                  </a:moveTo>
                  <a:lnTo>
                    <a:pt x="885993" y="774349"/>
                  </a:lnTo>
                  <a:lnTo>
                    <a:pt x="203200" y="774349"/>
                  </a:lnTo>
                  <a:lnTo>
                    <a:pt x="0" y="387175"/>
                  </a:lnTo>
                  <a:lnTo>
                    <a:pt x="203200" y="0"/>
                  </a:lnTo>
                  <a:lnTo>
                    <a:pt x="885993" y="0"/>
                  </a:lnTo>
                  <a:lnTo>
                    <a:pt x="1089193" y="387175"/>
                  </a:lnTo>
                  <a:close/>
                </a:path>
              </a:pathLst>
            </a:custGeom>
            <a:solidFill>
              <a:srgbClr val="B1DEF8"/>
            </a:solidFill>
          </p:spPr>
        </p:sp>
        <p:sp>
          <p:nvSpPr>
            <p:cNvPr id="45" name="TextBox 45"/>
            <p:cNvSpPr txBox="1"/>
            <p:nvPr/>
          </p:nvSpPr>
          <p:spPr bwMode="auto">
            <a:xfrm>
              <a:off x="114300" y="-38100"/>
              <a:ext cx="860593" cy="81244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88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Réalisation de chantier</a:t>
              </a:r>
              <a:endParaRPr/>
            </a:p>
          </p:txBody>
        </p:sp>
      </p:grpSp>
      <p:grpSp>
        <p:nvGrpSpPr>
          <p:cNvPr id="1420776219" name="Group 46"/>
          <p:cNvGrpSpPr/>
          <p:nvPr/>
        </p:nvGrpSpPr>
        <p:grpSpPr bwMode="auto">
          <a:xfrm>
            <a:off x="15931794" y="4873879"/>
            <a:ext cx="2134083" cy="894096"/>
            <a:chOff x="0" y="0"/>
            <a:chExt cx="2279313" cy="954941"/>
          </a:xfrm>
        </p:grpSpPr>
        <p:sp>
          <p:nvSpPr>
            <p:cNvPr id="47" name="Freeform 47"/>
            <p:cNvSpPr/>
            <p:nvPr/>
          </p:nvSpPr>
          <p:spPr bwMode="auto">
            <a:xfrm>
              <a:off x="0" y="0"/>
              <a:ext cx="2279313" cy="954941"/>
            </a:xfrm>
            <a:custGeom>
              <a:avLst/>
              <a:gdLst/>
              <a:ahLst/>
              <a:cxnLst/>
              <a:rect l="l" t="t" r="r" b="b"/>
              <a:pathLst>
                <a:path w="2279313" h="954942" extrusionOk="0">
                  <a:moveTo>
                    <a:pt x="0" y="0"/>
                  </a:moveTo>
                  <a:lnTo>
                    <a:pt x="2279313" y="0"/>
                  </a:lnTo>
                  <a:lnTo>
                    <a:pt x="2279313" y="954942"/>
                  </a:lnTo>
                  <a:lnTo>
                    <a:pt x="0" y="954942"/>
                  </a:lnTo>
                  <a:close/>
                </a:path>
              </a:pathLst>
            </a:custGeom>
            <a:solidFill>
              <a:srgbClr val="B1DEF8"/>
            </a:solidFill>
          </p:spPr>
        </p:sp>
      </p:grpSp>
      <p:grpSp>
        <p:nvGrpSpPr>
          <p:cNvPr id="1104998335" name="Group 48"/>
          <p:cNvGrpSpPr/>
          <p:nvPr/>
        </p:nvGrpSpPr>
        <p:grpSpPr bwMode="auto">
          <a:xfrm>
            <a:off x="18112259" y="4889483"/>
            <a:ext cx="2134083" cy="894096"/>
            <a:chOff x="0" y="0"/>
            <a:chExt cx="2279313" cy="954941"/>
          </a:xfrm>
        </p:grpSpPr>
        <p:sp>
          <p:nvSpPr>
            <p:cNvPr id="49" name="Freeform 49"/>
            <p:cNvSpPr/>
            <p:nvPr/>
          </p:nvSpPr>
          <p:spPr bwMode="auto">
            <a:xfrm>
              <a:off x="0" y="0"/>
              <a:ext cx="2279313" cy="954941"/>
            </a:xfrm>
            <a:custGeom>
              <a:avLst/>
              <a:gdLst/>
              <a:ahLst/>
              <a:cxnLst/>
              <a:rect l="l" t="t" r="r" b="b"/>
              <a:pathLst>
                <a:path w="2279313" h="954942" extrusionOk="0">
                  <a:moveTo>
                    <a:pt x="0" y="0"/>
                  </a:moveTo>
                  <a:lnTo>
                    <a:pt x="2279313" y="0"/>
                  </a:lnTo>
                  <a:lnTo>
                    <a:pt x="2279313" y="954942"/>
                  </a:lnTo>
                  <a:lnTo>
                    <a:pt x="0" y="954942"/>
                  </a:lnTo>
                  <a:close/>
                </a:path>
              </a:pathLst>
            </a:custGeom>
            <a:solidFill>
              <a:srgbClr val="B1DEF8"/>
            </a:solidFill>
          </p:spPr>
        </p:sp>
      </p:grpSp>
      <p:sp>
        <p:nvSpPr>
          <p:cNvPr id="1571196082" name="TextBox 50"/>
          <p:cNvSpPr txBox="1"/>
          <p:nvPr/>
        </p:nvSpPr>
        <p:spPr bwMode="auto">
          <a:xfrm>
            <a:off x="7221648" y="14252913"/>
            <a:ext cx="8552727" cy="332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1"/>
              </a:lnSpc>
              <a:defRPr/>
            </a:pPr>
            <a:r>
              <a:rPr lang="en-US" sz="210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Après la 3ème </a:t>
            </a:r>
            <a:endParaRPr/>
          </a:p>
        </p:txBody>
      </p:sp>
      <p:sp>
        <p:nvSpPr>
          <p:cNvPr id="764090647" name="TextBox 51"/>
          <p:cNvSpPr txBox="1"/>
          <p:nvPr/>
        </p:nvSpPr>
        <p:spPr bwMode="auto">
          <a:xfrm rot="-5400000">
            <a:off x="631079" y="11267993"/>
            <a:ext cx="1019383" cy="26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6"/>
              </a:lnSpc>
              <a:defRPr/>
            </a:pPr>
            <a:r>
              <a:rPr lang="en-US" sz="1700" spc="3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1ère</a:t>
            </a:r>
            <a:endParaRPr/>
          </a:p>
        </p:txBody>
      </p:sp>
      <p:sp>
        <p:nvSpPr>
          <p:cNvPr id="1422231661" name="TextBox 52"/>
          <p:cNvSpPr txBox="1"/>
          <p:nvPr/>
        </p:nvSpPr>
        <p:spPr bwMode="auto">
          <a:xfrm rot="-5400000">
            <a:off x="778251" y="8886298"/>
            <a:ext cx="710584" cy="26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6"/>
              </a:lnSpc>
              <a:defRPr/>
            </a:pPr>
            <a:r>
              <a:rPr lang="en-US" sz="1700" spc="3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Tale</a:t>
            </a:r>
            <a:endParaRPr/>
          </a:p>
        </p:txBody>
      </p:sp>
      <p:sp>
        <p:nvSpPr>
          <p:cNvPr id="1404828079" name="TextBox 53"/>
          <p:cNvSpPr txBox="1"/>
          <p:nvPr/>
        </p:nvSpPr>
        <p:spPr bwMode="auto">
          <a:xfrm>
            <a:off x="6610220" y="12909687"/>
            <a:ext cx="8937622" cy="97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9"/>
              </a:lnSpc>
              <a:defRPr/>
            </a:pPr>
            <a:r>
              <a:rPr lang="en-US" sz="28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 LA CONSTRUCTION DURABLE, DU BATIMENT ET DES TRAVAUX PUBLICS</a:t>
            </a:r>
            <a:endParaRPr/>
          </a:p>
        </p:txBody>
      </p:sp>
      <p:sp>
        <p:nvSpPr>
          <p:cNvPr id="1656104935" name="TextBox 54"/>
          <p:cNvSpPr txBox="1"/>
          <p:nvPr/>
        </p:nvSpPr>
        <p:spPr bwMode="auto">
          <a:xfrm>
            <a:off x="1755382" y="7911155"/>
            <a:ext cx="1871576" cy="700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3"/>
              </a:lnSpc>
              <a:defRPr/>
            </a:pPr>
            <a:r>
              <a:rPr lang="en-US" sz="20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Travaux publics</a:t>
            </a:r>
            <a:endParaRPr/>
          </a:p>
        </p:txBody>
      </p:sp>
      <p:sp>
        <p:nvSpPr>
          <p:cNvPr id="251682388" name="TextBox 55"/>
          <p:cNvSpPr txBox="1"/>
          <p:nvPr/>
        </p:nvSpPr>
        <p:spPr bwMode="auto">
          <a:xfrm>
            <a:off x="3887401" y="7891647"/>
            <a:ext cx="1944685" cy="1758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3"/>
              </a:lnSpc>
              <a:defRPr/>
            </a:pPr>
            <a:r>
              <a:rPr lang="en-US" sz="20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Technicien du bâtiment Organisation et réalisation du gros oeuvre</a:t>
            </a:r>
            <a:endParaRPr/>
          </a:p>
        </p:txBody>
      </p:sp>
      <p:sp>
        <p:nvSpPr>
          <p:cNvPr id="2073085166" name="TextBox 56"/>
          <p:cNvSpPr txBox="1"/>
          <p:nvPr/>
        </p:nvSpPr>
        <p:spPr bwMode="auto">
          <a:xfrm>
            <a:off x="6105630" y="7788123"/>
            <a:ext cx="2032793" cy="109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5"/>
              </a:lnSpc>
              <a:defRPr/>
            </a:pPr>
            <a:r>
              <a:rPr lang="en-US" sz="21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Aménagement et finition du bâtiment</a:t>
            </a:r>
            <a:endParaRPr/>
          </a:p>
        </p:txBody>
      </p:sp>
      <p:sp>
        <p:nvSpPr>
          <p:cNvPr id="502737507" name="TextBox 57"/>
          <p:cNvSpPr txBox="1"/>
          <p:nvPr/>
        </p:nvSpPr>
        <p:spPr bwMode="auto">
          <a:xfrm>
            <a:off x="8671823" y="7891647"/>
            <a:ext cx="1561366" cy="1053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3"/>
              </a:lnSpc>
              <a:defRPr/>
            </a:pPr>
            <a:r>
              <a:rPr lang="en-US" sz="20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Menuiserie aluminium verre</a:t>
            </a:r>
            <a:endParaRPr/>
          </a:p>
        </p:txBody>
      </p:sp>
      <p:sp>
        <p:nvSpPr>
          <p:cNvPr id="984761818" name="TextBox 58"/>
          <p:cNvSpPr txBox="1"/>
          <p:nvPr/>
        </p:nvSpPr>
        <p:spPr bwMode="auto">
          <a:xfrm>
            <a:off x="11212362" y="7808821"/>
            <a:ext cx="1664334" cy="1053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3"/>
              </a:lnSpc>
              <a:defRPr/>
            </a:pPr>
            <a:r>
              <a:rPr lang="en-US" sz="20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Ouvrages du bâtiment : métallerie</a:t>
            </a:r>
            <a:endParaRPr/>
          </a:p>
        </p:txBody>
      </p:sp>
      <p:sp>
        <p:nvSpPr>
          <p:cNvPr id="1757538148" name="TextBox 59"/>
          <p:cNvSpPr txBox="1"/>
          <p:nvPr/>
        </p:nvSpPr>
        <p:spPr bwMode="auto">
          <a:xfrm>
            <a:off x="13663292" y="7931687"/>
            <a:ext cx="1850663" cy="178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4"/>
              </a:lnSpc>
              <a:defRPr/>
            </a:pPr>
            <a:r>
              <a:rPr lang="en-US" sz="20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Interventions sur le patrimoine bâti : option A maçonnerie</a:t>
            </a:r>
            <a:endParaRPr/>
          </a:p>
        </p:txBody>
      </p:sp>
      <p:sp>
        <p:nvSpPr>
          <p:cNvPr id="701653661" name="TextBox 60"/>
          <p:cNvSpPr txBox="1"/>
          <p:nvPr/>
        </p:nvSpPr>
        <p:spPr bwMode="auto">
          <a:xfrm>
            <a:off x="15944903" y="8008020"/>
            <a:ext cx="1856184" cy="178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4"/>
              </a:lnSpc>
              <a:defRPr/>
            </a:pPr>
            <a:r>
              <a:rPr lang="en-US" sz="20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Interventions sur le patrimoine bâti : option B charpente</a:t>
            </a:r>
            <a:endParaRPr/>
          </a:p>
        </p:txBody>
      </p:sp>
      <p:sp>
        <p:nvSpPr>
          <p:cNvPr id="1720522959" name="TextBox 61"/>
          <p:cNvSpPr txBox="1"/>
          <p:nvPr/>
        </p:nvSpPr>
        <p:spPr bwMode="auto">
          <a:xfrm>
            <a:off x="18306457" y="7931687"/>
            <a:ext cx="1896743" cy="178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4"/>
              </a:lnSpc>
              <a:defRPr/>
            </a:pPr>
            <a:r>
              <a:rPr lang="en-US" sz="20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Interventions sur le patrimoine bâti : option C couverture</a:t>
            </a:r>
            <a:endParaRPr/>
          </a:p>
        </p:txBody>
      </p:sp>
      <p:sp>
        <p:nvSpPr>
          <p:cNvPr id="1320890607" name="TextBox 62"/>
          <p:cNvSpPr txBox="1"/>
          <p:nvPr/>
        </p:nvSpPr>
        <p:spPr bwMode="auto">
          <a:xfrm>
            <a:off x="836411" y="2449299"/>
            <a:ext cx="6537236" cy="1476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5"/>
              </a:lnSpc>
              <a:defRPr/>
            </a:pPr>
            <a:r>
              <a:rPr lang="en-US" sz="28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 LA CONSTRUCTION DURABLE, DU BATIMENT ET DES TRAVAUX PUBLICS</a:t>
            </a:r>
            <a:endParaRPr/>
          </a:p>
        </p:txBody>
      </p:sp>
      <p:sp>
        <p:nvSpPr>
          <p:cNvPr id="1079521774" name="TextBox 63"/>
          <p:cNvSpPr txBox="1"/>
          <p:nvPr/>
        </p:nvSpPr>
        <p:spPr bwMode="auto">
          <a:xfrm>
            <a:off x="13450413" y="5046506"/>
            <a:ext cx="2097427" cy="544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3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Open Sans Light Bold"/>
                <a:ea typeface="Open Sans Light Bold"/>
                <a:cs typeface="Open Sans Light Bold"/>
              </a:rPr>
              <a:t>Hors département</a:t>
            </a:r>
            <a:endParaRPr sz="2000"/>
          </a:p>
        </p:txBody>
      </p:sp>
      <p:sp>
        <p:nvSpPr>
          <p:cNvPr id="1215547172" name="TextBox 64"/>
          <p:cNvSpPr txBox="1"/>
          <p:nvPr/>
        </p:nvSpPr>
        <p:spPr bwMode="auto">
          <a:xfrm>
            <a:off x="1464661" y="8718314"/>
            <a:ext cx="2327488" cy="3991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1600" b="1" spc="4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Chef(fe) d’équipe TP</a:t>
            </a:r>
            <a:endParaRPr sz="1600">
              <a:latin typeface="Open Sans Semibold"/>
              <a:cs typeface="Open Sans Semibold"/>
            </a:endParaRPr>
          </a:p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1600" b="1" spc="4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Conducteur (trice) d'engins de  TP</a:t>
            </a:r>
            <a:endParaRPr sz="1600">
              <a:latin typeface="Open Sans Semibold"/>
              <a:cs typeface="Open Sans Semibold"/>
            </a:endParaRPr>
          </a:p>
          <a:p>
            <a:pPr marL="431799" lvl="1" indent="-215898" algn="l">
              <a:lnSpc>
                <a:spcPts val="2618"/>
              </a:lnSpc>
              <a:buFont typeface="Arial"/>
              <a:buChar char="•"/>
              <a:defRPr/>
            </a:pPr>
            <a:r>
              <a:rPr sz="1600"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Constructeur(trice) de réseaux de canalisations</a:t>
            </a:r>
            <a:endParaRPr sz="1600" b="1">
              <a:solidFill>
                <a:schemeClr val="bg1"/>
              </a:solidFill>
              <a:latin typeface="Open Sans Semibold"/>
              <a:cs typeface="Open Sans Semibold"/>
            </a:endParaRPr>
          </a:p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1600" b="1" spc="4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Constructeur (trice) de routes, d’aménagements urbains</a:t>
            </a:r>
            <a:endParaRPr sz="1600" b="1" spc="38">
              <a:solidFill>
                <a:srgbClr val="FFFFFF"/>
              </a:solidFill>
              <a:latin typeface="Open Sans Semibold"/>
              <a:cs typeface="Open Sans Semibold"/>
            </a:endParaRPr>
          </a:p>
          <a:p>
            <a:pPr lvl="1" algn="l">
              <a:lnSpc>
                <a:spcPts val="2618"/>
              </a:lnSpc>
              <a:defRPr/>
            </a:pPr>
            <a:endParaRPr sz="1500"/>
          </a:p>
        </p:txBody>
      </p:sp>
      <p:sp>
        <p:nvSpPr>
          <p:cNvPr id="1358346801" name="TextBox 65"/>
          <p:cNvSpPr txBox="1"/>
          <p:nvPr/>
        </p:nvSpPr>
        <p:spPr bwMode="auto">
          <a:xfrm>
            <a:off x="5954168" y="9050928"/>
            <a:ext cx="2298193" cy="332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2000" b="1" spc="40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Carreleur(se) Mosaïste</a:t>
            </a:r>
            <a:endParaRPr/>
          </a:p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2000" b="1" spc="40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Façadier(ère)</a:t>
            </a:r>
            <a:endParaRPr/>
          </a:p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2000" b="1" spc="40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Peintre en bâtiment</a:t>
            </a:r>
            <a:endParaRPr/>
          </a:p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2000" b="1" spc="40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Plâtrier(ère)</a:t>
            </a:r>
            <a:endParaRPr/>
          </a:p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2000" b="1" spc="40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Solier(ère) -moquettiste</a:t>
            </a:r>
            <a:endParaRPr/>
          </a:p>
          <a:p>
            <a:pPr marL="431799" lvl="1" indent="-215898" algn="l">
              <a:lnSpc>
                <a:spcPts val="2618"/>
              </a:lnSpc>
              <a:buFont typeface="Arial"/>
              <a:buChar char="•"/>
              <a:defRPr/>
            </a:pPr>
            <a:r>
              <a:rPr sz="2000"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Staffeur(euse) ornemaniste</a:t>
            </a:r>
            <a:endParaRPr sz="2000" b="1">
              <a:solidFill>
                <a:schemeClr val="bg1"/>
              </a:solidFill>
              <a:latin typeface="Open Sans Semibold"/>
              <a:cs typeface="Open Sans Semibold"/>
            </a:endParaRPr>
          </a:p>
        </p:txBody>
      </p:sp>
      <p:sp>
        <p:nvSpPr>
          <p:cNvPr id="1618690037" name="TextBox 66"/>
          <p:cNvSpPr txBox="1"/>
          <p:nvPr/>
        </p:nvSpPr>
        <p:spPr bwMode="auto">
          <a:xfrm>
            <a:off x="3792150" y="9958858"/>
            <a:ext cx="2035089" cy="66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2000" b="1" spc="40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Coffreur(se)</a:t>
            </a:r>
            <a:endParaRPr/>
          </a:p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2000" b="1" spc="40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Maçon(ne)</a:t>
            </a:r>
            <a:endParaRPr/>
          </a:p>
        </p:txBody>
      </p:sp>
      <p:sp>
        <p:nvSpPr>
          <p:cNvPr id="1526271041" name="TextBox 67"/>
          <p:cNvSpPr txBox="1"/>
          <p:nvPr/>
        </p:nvSpPr>
        <p:spPr bwMode="auto">
          <a:xfrm>
            <a:off x="8281298" y="9345417"/>
            <a:ext cx="2300147" cy="188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7741" lvl="1" indent="-208870" algn="l">
              <a:lnSpc>
                <a:spcPts val="2534"/>
              </a:lnSpc>
              <a:buFont typeface="Arial"/>
              <a:buChar char="•"/>
              <a:defRPr/>
            </a:pPr>
            <a:r>
              <a:rPr lang="en-US" sz="195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Menuisier(ère)</a:t>
            </a:r>
            <a:endParaRPr/>
          </a:p>
          <a:p>
            <a:pPr marL="417741" lvl="1" indent="-208870" algn="l">
              <a:lnSpc>
                <a:spcPts val="2534"/>
              </a:lnSpc>
              <a:buFont typeface="Arial"/>
              <a:buChar char="•"/>
              <a:defRPr/>
            </a:pPr>
            <a:r>
              <a:rPr lang="en-US" sz="195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Miroitier(ère)</a:t>
            </a:r>
            <a:endParaRPr/>
          </a:p>
          <a:p>
            <a:pPr marL="417741" lvl="1" indent="-208870" algn="l">
              <a:lnSpc>
                <a:spcPts val="2534"/>
              </a:lnSpc>
              <a:buFont typeface="Arial"/>
              <a:buChar char="•"/>
              <a:defRPr/>
            </a:pPr>
            <a:r>
              <a:rPr lang="en-US" sz="195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Technicien(ne) de fabrication de mobilier et menuiserie</a:t>
            </a:r>
            <a:endParaRPr/>
          </a:p>
        </p:txBody>
      </p:sp>
      <p:sp>
        <p:nvSpPr>
          <p:cNvPr id="2027231582" name="TextBox 68"/>
          <p:cNvSpPr txBox="1"/>
          <p:nvPr/>
        </p:nvSpPr>
        <p:spPr bwMode="auto">
          <a:xfrm>
            <a:off x="10612068" y="9345417"/>
            <a:ext cx="2732028" cy="194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2000" b="1" spc="40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Charpentier(ère)- métallique</a:t>
            </a:r>
            <a:endParaRPr/>
          </a:p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2000" b="1" spc="40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Serrurier(ère) dépanneur(euse)</a:t>
            </a:r>
            <a:endParaRPr/>
          </a:p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2000" b="1" spc="40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Serrurier(re) métallier(re)</a:t>
            </a:r>
            <a:endParaRPr/>
          </a:p>
        </p:txBody>
      </p:sp>
      <p:sp>
        <p:nvSpPr>
          <p:cNvPr id="1860986189" name="TextBox 69"/>
          <p:cNvSpPr txBox="1"/>
          <p:nvPr/>
        </p:nvSpPr>
        <p:spPr bwMode="auto">
          <a:xfrm>
            <a:off x="13575704" y="10714174"/>
            <a:ext cx="1938251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9"/>
              </a:lnSpc>
              <a:defRPr/>
            </a:pPr>
            <a:r>
              <a:rPr lang="en-US" sz="2000" b="1" spc="40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Maçon(ne)</a:t>
            </a:r>
            <a:endParaRPr/>
          </a:p>
        </p:txBody>
      </p:sp>
      <p:sp>
        <p:nvSpPr>
          <p:cNvPr id="295247042" name="TextBox 70"/>
          <p:cNvSpPr txBox="1"/>
          <p:nvPr/>
        </p:nvSpPr>
        <p:spPr bwMode="auto">
          <a:xfrm>
            <a:off x="15793416" y="10738903"/>
            <a:ext cx="2244799" cy="316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Charpentier(ère)</a:t>
            </a:r>
            <a:endParaRPr/>
          </a:p>
        </p:txBody>
      </p:sp>
      <p:sp>
        <p:nvSpPr>
          <p:cNvPr id="584400265" name="TextBox 71"/>
          <p:cNvSpPr txBox="1"/>
          <p:nvPr/>
        </p:nvSpPr>
        <p:spPr bwMode="auto">
          <a:xfrm>
            <a:off x="18238240" y="10738903"/>
            <a:ext cx="2054157" cy="316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Couvreur(euse)</a:t>
            </a:r>
            <a:endParaRPr/>
          </a:p>
        </p:txBody>
      </p:sp>
      <p:sp>
        <p:nvSpPr>
          <p:cNvPr id="1521867801" name="TextBox 72"/>
          <p:cNvSpPr txBox="1"/>
          <p:nvPr/>
        </p:nvSpPr>
        <p:spPr bwMode="auto">
          <a:xfrm>
            <a:off x="11316436" y="632061"/>
            <a:ext cx="4555330" cy="648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9"/>
              </a:lnSpc>
              <a:spcBef>
                <a:spcPts val="0"/>
              </a:spcBef>
              <a:defRPr/>
            </a:pPr>
            <a:r>
              <a:rPr lang="en-US" sz="2000" b="1" spc="38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Traitement de documents</a:t>
            </a:r>
            <a:endParaRPr/>
          </a:p>
          <a:p>
            <a:pPr algn="ctr">
              <a:lnSpc>
                <a:spcPts val="2609"/>
              </a:lnSpc>
              <a:spcBef>
                <a:spcPts val="0"/>
              </a:spcBef>
              <a:defRPr/>
            </a:pPr>
            <a:r>
              <a:rPr lang="en-US" sz="2000" b="1" spc="38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écrits ou graphiques</a:t>
            </a:r>
            <a:endParaRPr/>
          </a:p>
        </p:txBody>
      </p:sp>
      <p:sp>
        <p:nvSpPr>
          <p:cNvPr id="888151225" name="TextBox 73"/>
          <p:cNvSpPr txBox="1"/>
          <p:nvPr/>
        </p:nvSpPr>
        <p:spPr bwMode="auto">
          <a:xfrm>
            <a:off x="10108991" y="1714918"/>
            <a:ext cx="6699145" cy="331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9"/>
              </a:lnSpc>
              <a:spcBef>
                <a:spcPts val="0"/>
              </a:spcBef>
              <a:defRPr/>
            </a:pPr>
            <a:r>
              <a:rPr lang="en-US" sz="2000" b="1" spc="38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Organisation de chantier</a:t>
            </a:r>
            <a:endParaRPr/>
          </a:p>
        </p:txBody>
      </p:sp>
      <p:sp>
        <p:nvSpPr>
          <p:cNvPr id="230322899" name="TextBox 74"/>
          <p:cNvSpPr txBox="1"/>
          <p:nvPr/>
        </p:nvSpPr>
        <p:spPr bwMode="auto">
          <a:xfrm>
            <a:off x="10248667" y="3034811"/>
            <a:ext cx="6690866" cy="129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9"/>
              </a:lnSpc>
              <a:spcBef>
                <a:spcPts val="0"/>
              </a:spcBef>
              <a:defRPr/>
            </a:pPr>
            <a:r>
              <a:rPr lang="en-US" sz="2000" b="1" spc="38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Contrôle et de réception des matériels</a:t>
            </a:r>
            <a:endParaRPr/>
          </a:p>
          <a:p>
            <a:pPr algn="ctr">
              <a:lnSpc>
                <a:spcPts val="2609"/>
              </a:lnSpc>
              <a:spcBef>
                <a:spcPts val="0"/>
              </a:spcBef>
              <a:defRPr/>
            </a:pPr>
            <a:r>
              <a:rPr lang="en-US" sz="2000" b="1" spc="38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et matériaux, de contrôle</a:t>
            </a:r>
            <a:endParaRPr/>
          </a:p>
          <a:p>
            <a:pPr algn="ctr">
              <a:lnSpc>
                <a:spcPts val="2609"/>
              </a:lnSpc>
              <a:spcBef>
                <a:spcPts val="0"/>
              </a:spcBef>
              <a:defRPr/>
            </a:pPr>
            <a:r>
              <a:rPr lang="en-US" sz="2000" b="1" spc="38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de la conformité </a:t>
            </a:r>
            <a:endParaRPr/>
          </a:p>
          <a:p>
            <a:pPr algn="ctr">
              <a:lnSpc>
                <a:spcPts val="2609"/>
              </a:lnSpc>
              <a:spcBef>
                <a:spcPts val="0"/>
              </a:spcBef>
              <a:defRPr/>
            </a:pPr>
            <a:r>
              <a:rPr lang="en-US" sz="2000" b="1" spc="38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de la construction.</a:t>
            </a:r>
            <a:endParaRPr/>
          </a:p>
        </p:txBody>
      </p:sp>
      <p:sp>
        <p:nvSpPr>
          <p:cNvPr id="1011345254" name="TextBox 75"/>
          <p:cNvSpPr txBox="1"/>
          <p:nvPr/>
        </p:nvSpPr>
        <p:spPr bwMode="auto">
          <a:xfrm>
            <a:off x="15977088" y="5182586"/>
            <a:ext cx="2094547" cy="272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3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Open Sans Light Bold"/>
                <a:ea typeface="Open Sans Light Bold"/>
                <a:cs typeface="Open Sans Light Bold"/>
              </a:rPr>
              <a:t>Hors Académie</a:t>
            </a:r>
            <a:endParaRPr/>
          </a:p>
        </p:txBody>
      </p:sp>
      <p:sp>
        <p:nvSpPr>
          <p:cNvPr id="883475299" name="TextBox 76"/>
          <p:cNvSpPr txBox="1"/>
          <p:nvPr/>
        </p:nvSpPr>
        <p:spPr bwMode="auto">
          <a:xfrm>
            <a:off x="18325932" y="5182586"/>
            <a:ext cx="1990104" cy="272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3"/>
              </a:lnSpc>
              <a:defRPr/>
            </a:pPr>
            <a:r>
              <a:rPr lang="en-US" sz="2000" b="1" i="0" u="none" strike="noStrike" cap="none" spc="0">
                <a:solidFill>
                  <a:srgbClr val="000000"/>
                </a:solidFill>
                <a:latin typeface="Open Sans Light Bold"/>
                <a:ea typeface="Open Sans Light Bold"/>
                <a:cs typeface="Open Sans Light Bold"/>
              </a:rPr>
              <a:t>Hors Académie</a:t>
            </a:r>
            <a:endParaRPr/>
          </a:p>
        </p:txBody>
      </p:sp>
      <p:grpSp>
        <p:nvGrpSpPr>
          <p:cNvPr id="891267583" name="Group 77"/>
          <p:cNvGrpSpPr/>
          <p:nvPr/>
        </p:nvGrpSpPr>
        <p:grpSpPr bwMode="auto">
          <a:xfrm rot="5400000">
            <a:off x="380497" y="13126122"/>
            <a:ext cx="1612374" cy="507858"/>
            <a:chOff x="0" y="0"/>
            <a:chExt cx="690676" cy="217546"/>
          </a:xfrm>
        </p:grpSpPr>
        <p:sp>
          <p:nvSpPr>
            <p:cNvPr id="78" name="Freeform 78"/>
            <p:cNvSpPr/>
            <p:nvPr/>
          </p:nvSpPr>
          <p:spPr bwMode="auto">
            <a:xfrm>
              <a:off x="0" y="0"/>
              <a:ext cx="690676" cy="217546"/>
            </a:xfrm>
            <a:custGeom>
              <a:avLst/>
              <a:gdLst/>
              <a:ahLst/>
              <a:cxnLst/>
              <a:rect l="l" t="t" r="r" b="b"/>
              <a:pathLst>
                <a:path w="690676" h="217546" extrusionOk="0">
                  <a:moveTo>
                    <a:pt x="0" y="0"/>
                  </a:moveTo>
                  <a:lnTo>
                    <a:pt x="690676" y="0"/>
                  </a:lnTo>
                  <a:lnTo>
                    <a:pt x="690676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sp>
        <p:nvSpPr>
          <p:cNvPr id="914196002" name="TextBox 79"/>
          <p:cNvSpPr txBox="1"/>
          <p:nvPr/>
        </p:nvSpPr>
        <p:spPr bwMode="auto">
          <a:xfrm rot="-5533870">
            <a:off x="548212" y="13267761"/>
            <a:ext cx="1236308" cy="26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6"/>
              </a:lnSpc>
              <a:defRPr/>
            </a:pPr>
            <a:r>
              <a:rPr lang="en-US" sz="1700" spc="3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2nde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368124829" name="Group 2"/>
          <p:cNvGrpSpPr/>
          <p:nvPr/>
        </p:nvGrpSpPr>
        <p:grpSpPr bwMode="auto">
          <a:xfrm>
            <a:off x="8271696" y="427304"/>
            <a:ext cx="6392596" cy="2216679"/>
            <a:chOff x="0" y="0"/>
            <a:chExt cx="2527919" cy="876574"/>
          </a:xfrm>
        </p:grpSpPr>
        <p:sp>
          <p:nvSpPr>
            <p:cNvPr id="3" name="Freeform 3"/>
            <p:cNvSpPr/>
            <p:nvPr/>
          </p:nvSpPr>
          <p:spPr bwMode="auto">
            <a:xfrm>
              <a:off x="31750" y="31750"/>
              <a:ext cx="2464419" cy="813074"/>
            </a:xfrm>
            <a:custGeom>
              <a:avLst/>
              <a:gdLst/>
              <a:ahLst/>
              <a:cxnLst/>
              <a:rect l="l" t="t" r="r" b="b"/>
              <a:pathLst>
                <a:path w="2464419" h="813074" extrusionOk="0">
                  <a:moveTo>
                    <a:pt x="2371709" y="813074"/>
                  </a:moveTo>
                  <a:lnTo>
                    <a:pt x="92710" y="813074"/>
                  </a:lnTo>
                  <a:cubicBezTo>
                    <a:pt x="41910" y="813074"/>
                    <a:pt x="0" y="771164"/>
                    <a:pt x="0" y="72036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370439" y="0"/>
                  </a:lnTo>
                  <a:cubicBezTo>
                    <a:pt x="2421239" y="0"/>
                    <a:pt x="2463149" y="41910"/>
                    <a:pt x="2463149" y="92710"/>
                  </a:cubicBezTo>
                  <a:lnTo>
                    <a:pt x="2463149" y="719094"/>
                  </a:lnTo>
                  <a:cubicBezTo>
                    <a:pt x="2464419" y="771164"/>
                    <a:pt x="2422509" y="813074"/>
                    <a:pt x="2371709" y="813074"/>
                  </a:cubicBezTo>
                  <a:close/>
                </a:path>
              </a:pathLst>
            </a:custGeom>
            <a:solidFill>
              <a:srgbClr val="5BAAD8"/>
            </a:solidFill>
          </p:spPr>
        </p:sp>
        <p:sp>
          <p:nvSpPr>
            <p:cNvPr id="4" name="Freeform 4"/>
            <p:cNvSpPr/>
            <p:nvPr/>
          </p:nvSpPr>
          <p:spPr bwMode="auto">
            <a:xfrm>
              <a:off x="0" y="0"/>
              <a:ext cx="2527919" cy="876574"/>
            </a:xfrm>
            <a:custGeom>
              <a:avLst/>
              <a:gdLst/>
              <a:ahLst/>
              <a:cxnLst/>
              <a:rect l="l" t="t" r="r" b="b"/>
              <a:pathLst>
                <a:path w="2527919" h="876574" extrusionOk="0">
                  <a:moveTo>
                    <a:pt x="2403459" y="59690"/>
                  </a:moveTo>
                  <a:cubicBezTo>
                    <a:pt x="2439019" y="59690"/>
                    <a:pt x="2468229" y="88900"/>
                    <a:pt x="2468229" y="124460"/>
                  </a:cubicBezTo>
                  <a:lnTo>
                    <a:pt x="2468229" y="752114"/>
                  </a:lnTo>
                  <a:cubicBezTo>
                    <a:pt x="2468229" y="787674"/>
                    <a:pt x="2439019" y="816884"/>
                    <a:pt x="2403459" y="816884"/>
                  </a:cubicBezTo>
                  <a:lnTo>
                    <a:pt x="124460" y="816884"/>
                  </a:lnTo>
                  <a:cubicBezTo>
                    <a:pt x="88900" y="816884"/>
                    <a:pt x="59690" y="787674"/>
                    <a:pt x="59690" y="7521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403459" y="59690"/>
                  </a:lnTo>
                  <a:moveTo>
                    <a:pt x="240345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2114"/>
                  </a:lnTo>
                  <a:cubicBezTo>
                    <a:pt x="0" y="820694"/>
                    <a:pt x="55880" y="876574"/>
                    <a:pt x="124460" y="876574"/>
                  </a:cubicBezTo>
                  <a:lnTo>
                    <a:pt x="2403459" y="876574"/>
                  </a:lnTo>
                  <a:cubicBezTo>
                    <a:pt x="2472039" y="876574"/>
                    <a:pt x="2527919" y="820694"/>
                    <a:pt x="2527919" y="752114"/>
                  </a:cubicBezTo>
                  <a:lnTo>
                    <a:pt x="2527919" y="124460"/>
                  </a:lnTo>
                  <a:cubicBezTo>
                    <a:pt x="2527919" y="55880"/>
                    <a:pt x="2472039" y="0"/>
                    <a:pt x="2403459" y="0"/>
                  </a:cubicBezTo>
                  <a:close/>
                </a:path>
              </a:pathLst>
            </a:custGeom>
            <a:solidFill>
              <a:srgbClr val="B1DEF8"/>
            </a:solidFill>
          </p:spPr>
        </p:sp>
      </p:grpSp>
      <p:sp>
        <p:nvSpPr>
          <p:cNvPr id="522623337" name="AutoShape 5"/>
          <p:cNvSpPr/>
          <p:nvPr/>
        </p:nvSpPr>
        <p:spPr bwMode="auto">
          <a:xfrm>
            <a:off x="2724436" y="5887711"/>
            <a:ext cx="4839841" cy="0"/>
          </a:xfrm>
          <a:prstGeom prst="line">
            <a:avLst/>
          </a:prstGeom>
          <a:ln w="38100" cap="flat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740206188" name="AutoShape 6"/>
          <p:cNvSpPr/>
          <p:nvPr/>
        </p:nvSpPr>
        <p:spPr bwMode="auto">
          <a:xfrm>
            <a:off x="2848009" y="5693941"/>
            <a:ext cx="4839841" cy="0"/>
          </a:xfrm>
          <a:prstGeom prst="line">
            <a:avLst/>
          </a:prstGeom>
          <a:ln w="38100" cap="flat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755793596" name="Group 7"/>
          <p:cNvGrpSpPr/>
          <p:nvPr/>
        </p:nvGrpSpPr>
        <p:grpSpPr bwMode="auto">
          <a:xfrm>
            <a:off x="1016662" y="9973427"/>
            <a:ext cx="6268979" cy="3815992"/>
            <a:chOff x="0" y="0"/>
            <a:chExt cx="3821005" cy="2325885"/>
          </a:xfrm>
        </p:grpSpPr>
        <p:sp>
          <p:nvSpPr>
            <p:cNvPr id="8" name="Freeform 8"/>
            <p:cNvSpPr/>
            <p:nvPr/>
          </p:nvSpPr>
          <p:spPr bwMode="auto">
            <a:xfrm>
              <a:off x="0" y="0"/>
              <a:ext cx="3821005" cy="2325885"/>
            </a:xfrm>
            <a:custGeom>
              <a:avLst/>
              <a:gdLst/>
              <a:ahLst/>
              <a:cxnLst/>
              <a:rect l="l" t="t" r="r" b="b"/>
              <a:pathLst>
                <a:path w="3821005" h="2325885" extrusionOk="0">
                  <a:moveTo>
                    <a:pt x="0" y="0"/>
                  </a:moveTo>
                  <a:lnTo>
                    <a:pt x="3821005" y="0"/>
                  </a:lnTo>
                  <a:lnTo>
                    <a:pt x="3821005" y="2325885"/>
                  </a:lnTo>
                  <a:lnTo>
                    <a:pt x="0" y="2325885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sp>
        <p:nvSpPr>
          <p:cNvPr id="2065792620" name="Freeform 9"/>
          <p:cNvSpPr/>
          <p:nvPr/>
        </p:nvSpPr>
        <p:spPr bwMode="auto">
          <a:xfrm>
            <a:off x="679731" y="553266"/>
            <a:ext cx="7310766" cy="1596433"/>
          </a:xfrm>
          <a:custGeom>
            <a:avLst/>
            <a:gdLst/>
            <a:ahLst/>
            <a:cxnLst/>
            <a:rect l="l" t="t" r="r" b="b"/>
            <a:pathLst>
              <a:path w="7310766" h="1596433" extrusionOk="0">
                <a:moveTo>
                  <a:pt x="0" y="0"/>
                </a:moveTo>
                <a:lnTo>
                  <a:pt x="7310766" y="0"/>
                </a:lnTo>
                <a:lnTo>
                  <a:pt x="7310766" y="1596433"/>
                </a:lnTo>
                <a:lnTo>
                  <a:pt x="0" y="15964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grpSp>
        <p:nvGrpSpPr>
          <p:cNvPr id="376740167" name="Group 10"/>
          <p:cNvGrpSpPr/>
          <p:nvPr/>
        </p:nvGrpSpPr>
        <p:grpSpPr bwMode="auto">
          <a:xfrm>
            <a:off x="973462" y="4121284"/>
            <a:ext cx="7281176" cy="4711901"/>
            <a:chOff x="0" y="0"/>
            <a:chExt cx="4437948" cy="2871950"/>
          </a:xfrm>
        </p:grpSpPr>
        <p:sp>
          <p:nvSpPr>
            <p:cNvPr id="11" name="Freeform 11"/>
            <p:cNvSpPr/>
            <p:nvPr/>
          </p:nvSpPr>
          <p:spPr bwMode="auto">
            <a:xfrm>
              <a:off x="0" y="0"/>
              <a:ext cx="4437948" cy="2871950"/>
            </a:xfrm>
            <a:custGeom>
              <a:avLst/>
              <a:gdLst/>
              <a:ahLst/>
              <a:cxnLst/>
              <a:rect l="l" t="t" r="r" b="b"/>
              <a:pathLst>
                <a:path w="4437948" h="2871950" extrusionOk="0">
                  <a:moveTo>
                    <a:pt x="0" y="0"/>
                  </a:moveTo>
                  <a:lnTo>
                    <a:pt x="4437948" y="0"/>
                  </a:lnTo>
                  <a:lnTo>
                    <a:pt x="4437948" y="2871950"/>
                  </a:lnTo>
                  <a:lnTo>
                    <a:pt x="0" y="2871950"/>
                  </a:lnTo>
                  <a:close/>
                </a:path>
              </a:pathLst>
            </a:custGeom>
            <a:solidFill>
              <a:srgbClr val="B1DEF8"/>
            </a:solidFill>
          </p:spPr>
        </p:sp>
      </p:grpSp>
      <p:grpSp>
        <p:nvGrpSpPr>
          <p:cNvPr id="1485560807" name="Group 14"/>
          <p:cNvGrpSpPr/>
          <p:nvPr/>
        </p:nvGrpSpPr>
        <p:grpSpPr bwMode="auto">
          <a:xfrm>
            <a:off x="10609284" y="5808724"/>
            <a:ext cx="8686018" cy="1621290"/>
            <a:chOff x="0" y="0"/>
            <a:chExt cx="11581357" cy="2161720"/>
          </a:xfrm>
        </p:grpSpPr>
        <p:sp>
          <p:nvSpPr>
            <p:cNvPr id="15" name="TextBox 15"/>
            <p:cNvSpPr txBox="1"/>
            <p:nvPr/>
          </p:nvSpPr>
          <p:spPr bwMode="auto">
            <a:xfrm>
              <a:off x="0" y="-76200"/>
              <a:ext cx="11581357" cy="88053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ts val="0"/>
                </a:spcBef>
                <a:defRPr/>
              </a:pPr>
              <a:r>
                <a:rPr lang="en-US" sz="4000">
                  <a:solidFill>
                    <a:srgbClr val="735EDA"/>
                  </a:solidFill>
                  <a:latin typeface="Baloo Thambi"/>
                  <a:ea typeface="Baloo Thambi"/>
                  <a:cs typeface="Baloo Thambi"/>
                </a:rPr>
                <a:t>Découvrir les lycées</a:t>
              </a:r>
              <a:endParaRPr/>
            </a:p>
          </p:txBody>
        </p:sp>
        <p:sp>
          <p:nvSpPr>
            <p:cNvPr id="16" name="TextBox 16"/>
            <p:cNvSpPr txBox="1"/>
            <p:nvPr/>
          </p:nvSpPr>
          <p:spPr bwMode="auto">
            <a:xfrm>
              <a:off x="0" y="1281187"/>
              <a:ext cx="11581357" cy="88053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ts val="0"/>
                </a:spcBef>
                <a:defRPr/>
              </a:pPr>
              <a:r>
                <a:rPr lang="en-US" sz="4000">
                  <a:solidFill>
                    <a:srgbClr val="735EDA"/>
                  </a:solidFill>
                  <a:latin typeface="Baloo Thambi"/>
                  <a:ea typeface="Baloo Thambi"/>
                  <a:cs typeface="Baloo Thambi"/>
                </a:rPr>
                <a:t>et les secteurs d’activité</a:t>
              </a:r>
              <a:endParaRPr/>
            </a:p>
          </p:txBody>
        </p:sp>
      </p:grpSp>
      <p:sp>
        <p:nvSpPr>
          <p:cNvPr id="955190129" name="Freeform 17"/>
          <p:cNvSpPr/>
          <p:nvPr/>
        </p:nvSpPr>
        <p:spPr bwMode="auto">
          <a:xfrm>
            <a:off x="13518140" y="3151922"/>
            <a:ext cx="2925905" cy="2042087"/>
          </a:xfrm>
          <a:custGeom>
            <a:avLst/>
            <a:gdLst/>
            <a:ahLst/>
            <a:cxnLst/>
            <a:rect l="l" t="t" r="r" b="b"/>
            <a:pathLst>
              <a:path w="2925905" h="2042087" extrusionOk="0">
                <a:moveTo>
                  <a:pt x="0" y="0"/>
                </a:moveTo>
                <a:lnTo>
                  <a:pt x="2925906" y="0"/>
                </a:lnTo>
                <a:lnTo>
                  <a:pt x="2925906" y="2042087"/>
                </a:lnTo>
                <a:lnTo>
                  <a:pt x="0" y="20420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sp>
        <p:nvSpPr>
          <p:cNvPr id="2138767204" name="TextBox 18"/>
          <p:cNvSpPr txBox="1"/>
          <p:nvPr/>
        </p:nvSpPr>
        <p:spPr bwMode="auto">
          <a:xfrm>
            <a:off x="8469256" y="640135"/>
            <a:ext cx="5883134" cy="1814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5"/>
              </a:lnSpc>
              <a:defRPr/>
            </a:pPr>
            <a:endParaRPr/>
          </a:p>
          <a:p>
            <a:pPr algn="ctr">
              <a:lnSpc>
                <a:spcPts val="4855"/>
              </a:lnSpc>
              <a:defRPr/>
            </a:pPr>
            <a:r>
              <a:rPr lang="en-US" sz="3700" spc="74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CONCLUSION</a:t>
            </a:r>
            <a:endParaRPr/>
          </a:p>
          <a:p>
            <a:pPr algn="ctr">
              <a:lnSpc>
                <a:spcPts val="4855"/>
              </a:lnSpc>
              <a:spcBef>
                <a:spcPts val="0"/>
              </a:spcBef>
              <a:defRPr/>
            </a:pPr>
            <a:r>
              <a:rPr lang="en-US" sz="3700" spc="74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  </a:t>
            </a:r>
            <a:endParaRPr/>
          </a:p>
        </p:txBody>
      </p:sp>
      <p:sp>
        <p:nvSpPr>
          <p:cNvPr id="166320888" name="TextBox 19"/>
          <p:cNvSpPr txBox="1"/>
          <p:nvPr/>
        </p:nvSpPr>
        <p:spPr bwMode="auto">
          <a:xfrm>
            <a:off x="1193344" y="10426509"/>
            <a:ext cx="5915615" cy="297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defRPr/>
            </a:pPr>
            <a:r>
              <a:rPr lang="en-US" sz="2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Pour vous aider dans vos démarches et vos choix, vous pouvez solliciter : </a:t>
            </a:r>
            <a:endParaRPr/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  <a:defRPr/>
            </a:pPr>
            <a:r>
              <a:rPr lang="en-US" sz="2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professeur(e) principal(e),</a:t>
            </a:r>
            <a:endParaRPr/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  <a:defRPr/>
            </a:pPr>
            <a:r>
              <a:rPr lang="en-US" sz="2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psychologue de l'éducation nationale, </a:t>
            </a:r>
            <a:endParaRPr/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  <a:defRPr/>
            </a:pPr>
            <a:r>
              <a:rPr lang="en-US" sz="2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CIO de votre secteur.</a:t>
            </a:r>
            <a:endParaRPr/>
          </a:p>
          <a:p>
            <a:pPr algn="l">
              <a:lnSpc>
                <a:spcPts val="2575"/>
              </a:lnSpc>
              <a:spcBef>
                <a:spcPts val="0"/>
              </a:spcBef>
              <a:defRPr/>
            </a:pPr>
            <a:endParaRPr lang="en-US" sz="2500" b="1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234911518" name="TextBox 20"/>
          <p:cNvSpPr txBox="1"/>
          <p:nvPr/>
        </p:nvSpPr>
        <p:spPr bwMode="auto">
          <a:xfrm>
            <a:off x="14664291" y="14612715"/>
            <a:ext cx="6191612" cy="299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8"/>
              </a:lnSpc>
              <a:spcBef>
                <a:spcPts val="0"/>
              </a:spcBef>
              <a:defRPr/>
            </a:pPr>
            <a:r>
              <a:rPr lang="en-US" sz="1800" spc="36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Informations de l'exposition mises à jour le 24/11/2025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536390435" name="TextBox 21"/>
          <p:cNvSpPr txBox="1"/>
          <p:nvPr/>
        </p:nvSpPr>
        <p:spPr bwMode="auto">
          <a:xfrm>
            <a:off x="1196055" y="4403451"/>
            <a:ext cx="6865581" cy="408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4"/>
              </a:lnSpc>
              <a:defRPr/>
            </a:pPr>
            <a:r>
              <a:rPr lang="en-US" sz="2500" b="1" spc="49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Les lycées ne proposent pas systématiquement toutes les spécialités de bac pro d’une famille de métiers</a:t>
            </a:r>
            <a:endParaRPr/>
          </a:p>
          <a:p>
            <a:pPr algn="l">
              <a:lnSpc>
                <a:spcPts val="3274"/>
              </a:lnSpc>
              <a:defRPr/>
            </a:pPr>
            <a:endParaRPr lang="en-US" sz="2500" b="1" spc="49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l">
              <a:lnSpc>
                <a:spcPts val="3274"/>
              </a:lnSpc>
              <a:defRPr/>
            </a:pPr>
            <a:r>
              <a:rPr lang="en-US" sz="2500" b="1" spc="49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=&gt; Renseignez vous sur les spécialités proposées au sein des établissements</a:t>
            </a:r>
            <a:endParaRPr/>
          </a:p>
          <a:p>
            <a:pPr algn="l">
              <a:lnSpc>
                <a:spcPts val="3274"/>
              </a:lnSpc>
              <a:defRPr/>
            </a:pPr>
            <a:endParaRPr lang="en-US" sz="2500" b="1" spc="49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l">
              <a:lnSpc>
                <a:spcPts val="3274"/>
              </a:lnSpc>
              <a:defRPr/>
            </a:pPr>
            <a:r>
              <a:rPr lang="en-US" sz="2500" b="1" spc="49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Il n'y a pas de lycée de secteur dans la voie pro : n'hésitez pas à diversifier vos choix !</a:t>
            </a:r>
            <a:endParaRPr/>
          </a:p>
        </p:txBody>
      </p:sp>
      <p:sp>
        <p:nvSpPr>
          <p:cNvPr id="1799041512" name="TextBox 22"/>
          <p:cNvSpPr txBox="1"/>
          <p:nvPr/>
        </p:nvSpPr>
        <p:spPr bwMode="auto">
          <a:xfrm>
            <a:off x="13497166" y="3714756"/>
            <a:ext cx="2910255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0"/>
              </a:lnSpc>
              <a:spcBef>
                <a:spcPts val="0"/>
              </a:spcBef>
              <a:defRPr/>
            </a:pPr>
            <a:r>
              <a:rPr lang="en-US" sz="3000" spc="6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</a:rPr>
              <a:t>Salons et forums</a:t>
            </a:r>
            <a:endParaRPr/>
          </a:p>
        </p:txBody>
      </p:sp>
      <p:sp>
        <p:nvSpPr>
          <p:cNvPr id="1818010110" name="Freeform 23"/>
          <p:cNvSpPr/>
          <p:nvPr/>
        </p:nvSpPr>
        <p:spPr bwMode="auto">
          <a:xfrm>
            <a:off x="17275046" y="3968567"/>
            <a:ext cx="2925905" cy="2042087"/>
          </a:xfrm>
          <a:custGeom>
            <a:avLst/>
            <a:gdLst/>
            <a:ahLst/>
            <a:cxnLst/>
            <a:rect l="l" t="t" r="r" b="b"/>
            <a:pathLst>
              <a:path w="2925905" h="2042087" extrusionOk="0">
                <a:moveTo>
                  <a:pt x="0" y="0"/>
                </a:moveTo>
                <a:lnTo>
                  <a:pt x="2925905" y="0"/>
                </a:lnTo>
                <a:lnTo>
                  <a:pt x="2925905" y="2042087"/>
                </a:lnTo>
                <a:lnTo>
                  <a:pt x="0" y="20420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sp>
        <p:nvSpPr>
          <p:cNvPr id="1053584158" name="TextBox 24"/>
          <p:cNvSpPr txBox="1"/>
          <p:nvPr/>
        </p:nvSpPr>
        <p:spPr bwMode="auto">
          <a:xfrm>
            <a:off x="17569011" y="4288534"/>
            <a:ext cx="2337975" cy="10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0"/>
              </a:lnSpc>
              <a:spcBef>
                <a:spcPts val="0"/>
              </a:spcBef>
              <a:defRPr/>
            </a:pPr>
            <a:r>
              <a:rPr lang="en-US" sz="3000" spc="6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</a:rPr>
              <a:t>Stages en entreprise</a:t>
            </a:r>
            <a:endParaRPr/>
          </a:p>
        </p:txBody>
      </p:sp>
      <p:sp>
        <p:nvSpPr>
          <p:cNvPr id="1267837540" name="Freeform 25"/>
          <p:cNvSpPr/>
          <p:nvPr/>
        </p:nvSpPr>
        <p:spPr bwMode="auto">
          <a:xfrm>
            <a:off x="9870321" y="4009136"/>
            <a:ext cx="2925905" cy="2042087"/>
          </a:xfrm>
          <a:custGeom>
            <a:avLst/>
            <a:gdLst/>
            <a:ahLst/>
            <a:cxnLst/>
            <a:rect l="l" t="t" r="r" b="b"/>
            <a:pathLst>
              <a:path w="2925905" h="2042087" extrusionOk="0">
                <a:moveTo>
                  <a:pt x="0" y="0"/>
                </a:moveTo>
                <a:lnTo>
                  <a:pt x="2925905" y="0"/>
                </a:lnTo>
                <a:lnTo>
                  <a:pt x="2925905" y="2042086"/>
                </a:lnTo>
                <a:lnTo>
                  <a:pt x="0" y="20420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sp>
        <p:nvSpPr>
          <p:cNvPr id="264112398" name="TextBox 26"/>
          <p:cNvSpPr txBox="1"/>
          <p:nvPr/>
        </p:nvSpPr>
        <p:spPr bwMode="auto">
          <a:xfrm>
            <a:off x="9750892" y="4592066"/>
            <a:ext cx="2910255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0"/>
              </a:lnSpc>
              <a:spcBef>
                <a:spcPts val="0"/>
              </a:spcBef>
              <a:defRPr/>
            </a:pPr>
            <a:r>
              <a:rPr lang="en-US" sz="3000" spc="6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</a:rPr>
              <a:t>Mini stages</a:t>
            </a:r>
            <a:endParaRPr/>
          </a:p>
        </p:txBody>
      </p:sp>
      <p:sp>
        <p:nvSpPr>
          <p:cNvPr id="406215016" name="Freeform 27"/>
          <p:cNvSpPr/>
          <p:nvPr/>
        </p:nvSpPr>
        <p:spPr bwMode="auto">
          <a:xfrm rot="-10800000">
            <a:off x="9211047" y="7323522"/>
            <a:ext cx="2925905" cy="2042087"/>
          </a:xfrm>
          <a:custGeom>
            <a:avLst/>
            <a:gdLst/>
            <a:ahLst/>
            <a:cxnLst/>
            <a:rect l="l" t="t" r="r" b="b"/>
            <a:pathLst>
              <a:path w="2925905" h="2042087" extrusionOk="0">
                <a:moveTo>
                  <a:pt x="0" y="0"/>
                </a:moveTo>
                <a:lnTo>
                  <a:pt x="2925906" y="0"/>
                </a:lnTo>
                <a:lnTo>
                  <a:pt x="2925906" y="2042087"/>
                </a:lnTo>
                <a:lnTo>
                  <a:pt x="0" y="20420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sp>
        <p:nvSpPr>
          <p:cNvPr id="675574919" name="TextBox 28"/>
          <p:cNvSpPr txBox="1"/>
          <p:nvPr/>
        </p:nvSpPr>
        <p:spPr bwMode="auto">
          <a:xfrm>
            <a:off x="9226698" y="7938180"/>
            <a:ext cx="2910255" cy="10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0"/>
              </a:lnSpc>
              <a:spcBef>
                <a:spcPts val="0"/>
              </a:spcBef>
              <a:defRPr/>
            </a:pPr>
            <a:r>
              <a:rPr lang="en-US" sz="3000" spc="6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</a:rPr>
              <a:t>Journées portes ouvertes</a:t>
            </a:r>
            <a:endParaRPr/>
          </a:p>
        </p:txBody>
      </p:sp>
      <p:sp>
        <p:nvSpPr>
          <p:cNvPr id="115852991" name="Freeform 29"/>
          <p:cNvSpPr/>
          <p:nvPr/>
        </p:nvSpPr>
        <p:spPr bwMode="auto">
          <a:xfrm rot="-10800000">
            <a:off x="12991124" y="7942264"/>
            <a:ext cx="2910255" cy="2031163"/>
          </a:xfrm>
          <a:custGeom>
            <a:avLst/>
            <a:gdLst/>
            <a:ahLst/>
            <a:cxnLst/>
            <a:rect l="l" t="t" r="r" b="b"/>
            <a:pathLst>
              <a:path w="2910255" h="2031163" extrusionOk="0">
                <a:moveTo>
                  <a:pt x="0" y="0"/>
                </a:moveTo>
                <a:lnTo>
                  <a:pt x="2910255" y="0"/>
                </a:lnTo>
                <a:lnTo>
                  <a:pt x="2910255" y="2031163"/>
                </a:lnTo>
                <a:lnTo>
                  <a:pt x="0" y="20311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sp>
        <p:nvSpPr>
          <p:cNvPr id="373082652" name="TextBox 30"/>
          <p:cNvSpPr txBox="1"/>
          <p:nvPr/>
        </p:nvSpPr>
        <p:spPr bwMode="auto">
          <a:xfrm>
            <a:off x="12991124" y="8775373"/>
            <a:ext cx="2910255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0"/>
              </a:lnSpc>
              <a:spcBef>
                <a:spcPts val="0"/>
              </a:spcBef>
              <a:defRPr/>
            </a:pPr>
            <a:r>
              <a:rPr lang="en-US" sz="3000" spc="6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</a:rPr>
              <a:t>Vidéos</a:t>
            </a:r>
            <a:endParaRPr/>
          </a:p>
        </p:txBody>
      </p:sp>
      <p:sp>
        <p:nvSpPr>
          <p:cNvPr id="2048861710" name="Freeform 31"/>
          <p:cNvSpPr/>
          <p:nvPr/>
        </p:nvSpPr>
        <p:spPr bwMode="auto">
          <a:xfrm rot="-10800000">
            <a:off x="16635379" y="7323521"/>
            <a:ext cx="2925905" cy="2042087"/>
          </a:xfrm>
          <a:custGeom>
            <a:avLst/>
            <a:gdLst/>
            <a:ahLst/>
            <a:cxnLst/>
            <a:rect l="l" t="t" r="r" b="b"/>
            <a:pathLst>
              <a:path w="2925905" h="2042087" extrusionOk="0">
                <a:moveTo>
                  <a:pt x="0" y="0"/>
                </a:moveTo>
                <a:lnTo>
                  <a:pt x="2925905" y="0"/>
                </a:lnTo>
                <a:lnTo>
                  <a:pt x="2925905" y="2042087"/>
                </a:lnTo>
                <a:lnTo>
                  <a:pt x="0" y="20420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sp>
        <p:nvSpPr>
          <p:cNvPr id="1995865958" name="TextBox 32"/>
          <p:cNvSpPr txBox="1"/>
          <p:nvPr/>
        </p:nvSpPr>
        <p:spPr bwMode="auto">
          <a:xfrm>
            <a:off x="16635380" y="8164480"/>
            <a:ext cx="2910255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0"/>
              </a:lnSpc>
              <a:spcBef>
                <a:spcPts val="0"/>
              </a:spcBef>
              <a:defRPr/>
            </a:pPr>
            <a:r>
              <a:rPr lang="en-US" sz="3000" spc="60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</a:rPr>
              <a:t>Site onisep.fr</a:t>
            </a:r>
            <a:endParaRPr/>
          </a:p>
        </p:txBody>
      </p:sp>
      <p:sp>
        <p:nvSpPr>
          <p:cNvPr id="233745084" name="TextBox 33"/>
          <p:cNvSpPr txBox="1"/>
          <p:nvPr/>
        </p:nvSpPr>
        <p:spPr bwMode="auto">
          <a:xfrm>
            <a:off x="8271695" y="13157150"/>
            <a:ext cx="8107043" cy="508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4"/>
              </a:lnSpc>
              <a:spcBef>
                <a:spcPts val="0"/>
              </a:spcBef>
              <a:defRPr/>
            </a:pPr>
            <a:endParaRPr/>
          </a:p>
        </p:txBody>
      </p:sp>
      <p:sp>
        <p:nvSpPr>
          <p:cNvPr id="1919341673" name="Freeform 66"/>
          <p:cNvSpPr/>
          <p:nvPr/>
        </p:nvSpPr>
        <p:spPr bwMode="auto">
          <a:xfrm rot="8536372" flipH="1">
            <a:off x="13028673" y="11785950"/>
            <a:ext cx="2374024" cy="720144"/>
          </a:xfrm>
          <a:custGeom>
            <a:avLst/>
            <a:gdLst/>
            <a:ahLst/>
            <a:cxnLst/>
            <a:rect l="l" t="t" r="r" b="b"/>
            <a:pathLst>
              <a:path w="2549187" h="720145" extrusionOk="0">
                <a:moveTo>
                  <a:pt x="0" y="0"/>
                </a:moveTo>
                <a:lnTo>
                  <a:pt x="2549187" y="0"/>
                </a:lnTo>
                <a:lnTo>
                  <a:pt x="2549187" y="720145"/>
                </a:lnTo>
                <a:lnTo>
                  <a:pt x="0" y="720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pic>
        <p:nvPicPr>
          <p:cNvPr id="804016083" name="Image 804016082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15773400" y="10601709"/>
            <a:ext cx="2809874" cy="2809874"/>
          </a:xfrm>
          <a:prstGeom prst="rect">
            <a:avLst/>
          </a:prstGeom>
        </p:spPr>
      </p:pic>
      <p:pic>
        <p:nvPicPr>
          <p:cNvPr id="924080949" name="Image 924080948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>
            <a:off x="10172700" y="12534899"/>
            <a:ext cx="3181349" cy="14382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1655595" name="Freeform 2"/>
          <p:cNvSpPr/>
          <p:nvPr/>
        </p:nvSpPr>
        <p:spPr bwMode="auto">
          <a:xfrm>
            <a:off x="692963" y="994934"/>
            <a:ext cx="8199660" cy="1696315"/>
          </a:xfrm>
          <a:custGeom>
            <a:avLst/>
            <a:gdLst/>
            <a:ahLst/>
            <a:cxnLst/>
            <a:rect l="l" t="t" r="r" b="b"/>
            <a:pathLst>
              <a:path w="8199660" h="1696315" extrusionOk="0">
                <a:moveTo>
                  <a:pt x="0" y="0"/>
                </a:moveTo>
                <a:lnTo>
                  <a:pt x="8199659" y="0"/>
                </a:lnTo>
                <a:lnTo>
                  <a:pt x="8199659" y="1696314"/>
                </a:lnTo>
                <a:lnTo>
                  <a:pt x="0" y="1696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4"/>
            </a:stretch>
          </a:blipFill>
        </p:spPr>
      </p:sp>
      <p:sp>
        <p:nvSpPr>
          <p:cNvPr id="831397405" name="Freeform 3"/>
          <p:cNvSpPr/>
          <p:nvPr/>
        </p:nvSpPr>
        <p:spPr bwMode="auto">
          <a:xfrm>
            <a:off x="16506807" y="3064884"/>
            <a:ext cx="3952691" cy="3952691"/>
          </a:xfrm>
          <a:custGeom>
            <a:avLst/>
            <a:gdLst/>
            <a:ahLst/>
            <a:cxnLst/>
            <a:rect l="l" t="t" r="r" b="b"/>
            <a:pathLst>
              <a:path w="3952691" h="3952691" extrusionOk="0">
                <a:moveTo>
                  <a:pt x="0" y="0"/>
                </a:moveTo>
                <a:lnTo>
                  <a:pt x="3952691" y="0"/>
                </a:lnTo>
                <a:lnTo>
                  <a:pt x="3952691" y="3952692"/>
                </a:lnTo>
                <a:lnTo>
                  <a:pt x="0" y="3952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sp>
        <p:nvSpPr>
          <p:cNvPr id="963429303" name="TextBox 4"/>
          <p:cNvSpPr txBox="1"/>
          <p:nvPr/>
        </p:nvSpPr>
        <p:spPr bwMode="auto">
          <a:xfrm>
            <a:off x="11371780" y="1483425"/>
            <a:ext cx="9087718" cy="1141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85"/>
              </a:lnSpc>
              <a:defRPr/>
            </a:pPr>
            <a:r>
              <a:rPr lang="en-US" sz="3500" b="1" spc="7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Lien vers le Guide Après la Troisième</a:t>
            </a:r>
            <a:endParaRPr/>
          </a:p>
          <a:p>
            <a:pPr algn="r">
              <a:lnSpc>
                <a:spcPts val="4585"/>
              </a:lnSpc>
              <a:spcBef>
                <a:spcPts val="0"/>
              </a:spcBef>
              <a:defRPr/>
            </a:pPr>
            <a:r>
              <a:rPr lang="en-US" sz="3500" b="1" spc="7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pour trouver les lieux de formation</a:t>
            </a:r>
            <a:endParaRPr/>
          </a:p>
        </p:txBody>
      </p:sp>
      <p:sp>
        <p:nvSpPr>
          <p:cNvPr id="374249661" name="TextBox 5"/>
          <p:cNvSpPr txBox="1"/>
          <p:nvPr/>
        </p:nvSpPr>
        <p:spPr bwMode="auto">
          <a:xfrm>
            <a:off x="962963" y="4318082"/>
            <a:ext cx="14898158" cy="57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59"/>
              </a:lnSpc>
              <a:defRPr/>
            </a:pPr>
            <a:r>
              <a:rPr lang="en-US" sz="4000" b="1" spc="159">
                <a:solidFill>
                  <a:srgbClr val="004AAD"/>
                </a:solidFill>
                <a:latin typeface="Now Bold"/>
                <a:ea typeface="Now Bold"/>
                <a:cs typeface="Now Bold"/>
              </a:rPr>
              <a:t>EXPOSITION RÉALISÉE PAR :</a:t>
            </a:r>
            <a:endParaRPr/>
          </a:p>
        </p:txBody>
      </p:sp>
      <p:sp>
        <p:nvSpPr>
          <p:cNvPr id="1146200172" name="TextBox 6"/>
          <p:cNvSpPr txBox="1"/>
          <p:nvPr/>
        </p:nvSpPr>
        <p:spPr bwMode="auto">
          <a:xfrm>
            <a:off x="692961" y="5181356"/>
            <a:ext cx="11833104" cy="6274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9"/>
              </a:lnSpc>
              <a:defRPr/>
            </a:pPr>
            <a:r>
              <a:rPr lang="en-US" sz="3000" b="1" spc="59">
                <a:solidFill>
                  <a:srgbClr val="1A2A7D"/>
                </a:solidFill>
                <a:latin typeface="Arimo Bold"/>
                <a:ea typeface="Arimo Bold"/>
                <a:cs typeface="Arimo Bold"/>
              </a:rPr>
              <a:t>CIO Givors</a:t>
            </a:r>
            <a:r>
              <a:rPr lang="en-US" sz="3000" spc="59">
                <a:solidFill>
                  <a:srgbClr val="000000"/>
                </a:solidFill>
                <a:latin typeface="Arimo"/>
                <a:ea typeface="Arimo"/>
                <a:cs typeface="Arimo"/>
              </a:rPr>
              <a:t> 6 rue Jacques Prévert à GIVORS</a:t>
            </a:r>
            <a:endParaRPr/>
          </a:p>
          <a:p>
            <a:pPr algn="l">
              <a:lnSpc>
                <a:spcPts val="5489"/>
              </a:lnSpc>
              <a:defRPr/>
            </a:pPr>
            <a:r>
              <a:rPr lang="en-US" sz="3000" b="1" spc="59">
                <a:solidFill>
                  <a:srgbClr val="1A2A7D"/>
                </a:solidFill>
                <a:latin typeface="Arimo Bold"/>
                <a:ea typeface="Arimo Bold"/>
                <a:cs typeface="Arimo Bold"/>
              </a:rPr>
              <a:t>CIO Lyon Est</a:t>
            </a:r>
            <a:r>
              <a:rPr lang="en-US" sz="3000" spc="59">
                <a:solidFill>
                  <a:srgbClr val="000000"/>
                </a:solidFill>
                <a:latin typeface="Arimo"/>
                <a:ea typeface="Arimo"/>
                <a:cs typeface="Arimo"/>
              </a:rPr>
              <a:t> 3 rue des fleurs à VILLEURBANNE</a:t>
            </a:r>
            <a:endParaRPr/>
          </a:p>
          <a:p>
            <a:pPr algn="l">
              <a:lnSpc>
                <a:spcPts val="5489"/>
              </a:lnSpc>
              <a:defRPr/>
            </a:pPr>
            <a:r>
              <a:rPr lang="en-US" sz="3000" b="1" spc="59">
                <a:solidFill>
                  <a:srgbClr val="1A2A7D"/>
                </a:solidFill>
                <a:latin typeface="Arimo Bold"/>
                <a:ea typeface="Arimo Bold"/>
                <a:cs typeface="Arimo Bold"/>
              </a:rPr>
              <a:t>CIO Lyon Nord</a:t>
            </a:r>
            <a:r>
              <a:rPr lang="en-US" sz="3000" spc="59">
                <a:solidFill>
                  <a:srgbClr val="000000"/>
                </a:solidFill>
                <a:latin typeface="Arimo"/>
                <a:ea typeface="Arimo"/>
                <a:cs typeface="Arimo"/>
              </a:rPr>
              <a:t> 100 rue Hénon à LYON 4e</a:t>
            </a:r>
            <a:endParaRPr/>
          </a:p>
          <a:p>
            <a:pPr algn="l">
              <a:lnSpc>
                <a:spcPts val="5489"/>
              </a:lnSpc>
              <a:defRPr/>
            </a:pPr>
            <a:r>
              <a:rPr lang="en-US" sz="3000" b="1" spc="59">
                <a:solidFill>
                  <a:srgbClr val="1A2A7D"/>
                </a:solidFill>
                <a:latin typeface="Arimo Bold"/>
                <a:ea typeface="Arimo Bold"/>
                <a:cs typeface="Arimo Bold"/>
              </a:rPr>
              <a:t>CIO Lyon Ouest</a:t>
            </a:r>
            <a:r>
              <a:rPr lang="en-US" sz="3000" spc="59">
                <a:solidFill>
                  <a:srgbClr val="000000"/>
                </a:solidFill>
                <a:latin typeface="Arimo"/>
                <a:ea typeface="Arimo"/>
                <a:cs typeface="Arimo"/>
              </a:rPr>
              <a:t> 3 square Averroès à LYON 9e</a:t>
            </a:r>
            <a:endParaRPr/>
          </a:p>
          <a:p>
            <a:pPr algn="l">
              <a:lnSpc>
                <a:spcPts val="5489"/>
              </a:lnSpc>
              <a:defRPr/>
            </a:pPr>
            <a:r>
              <a:rPr lang="en-US" sz="3000" b="1" spc="59">
                <a:solidFill>
                  <a:srgbClr val="1A2A7D"/>
                </a:solidFill>
                <a:latin typeface="Arimo Bold"/>
                <a:ea typeface="Arimo Bold"/>
                <a:cs typeface="Arimo Bold"/>
              </a:rPr>
              <a:t>CIO Saint Priest</a:t>
            </a:r>
            <a:r>
              <a:rPr lang="en-US" sz="3000" spc="59">
                <a:solidFill>
                  <a:srgbClr val="000000"/>
                </a:solidFill>
                <a:latin typeface="Arimo"/>
                <a:ea typeface="Arimo"/>
                <a:cs typeface="Arimo"/>
              </a:rPr>
              <a:t> 5 impasse Jacques Brel à SAINT-PRIEST</a:t>
            </a:r>
            <a:endParaRPr/>
          </a:p>
          <a:p>
            <a:pPr algn="l">
              <a:lnSpc>
                <a:spcPts val="5489"/>
              </a:lnSpc>
              <a:defRPr/>
            </a:pPr>
            <a:r>
              <a:rPr lang="en-US" sz="3000" b="1" spc="59">
                <a:solidFill>
                  <a:srgbClr val="1A2A7D"/>
                </a:solidFill>
                <a:latin typeface="Arimo Bold"/>
                <a:ea typeface="Arimo Bold"/>
                <a:cs typeface="Arimo Bold"/>
              </a:rPr>
              <a:t>CIO Vénissieux</a:t>
            </a:r>
            <a:r>
              <a:rPr lang="en-US" sz="3000" spc="59">
                <a:solidFill>
                  <a:srgbClr val="000000"/>
                </a:solidFill>
                <a:latin typeface="Arimo"/>
                <a:ea typeface="Arimo"/>
                <a:cs typeface="Arimo"/>
              </a:rPr>
              <a:t> Centre Michel Delay 10 bis rue Jean Cagne à VÉNISSIEUX</a:t>
            </a:r>
            <a:endParaRPr/>
          </a:p>
          <a:p>
            <a:pPr algn="l">
              <a:lnSpc>
                <a:spcPts val="5489"/>
              </a:lnSpc>
              <a:defRPr/>
            </a:pPr>
            <a:r>
              <a:rPr lang="en-US" sz="3000" b="1" spc="59">
                <a:solidFill>
                  <a:srgbClr val="1A2A7D"/>
                </a:solidFill>
                <a:latin typeface="Arimo Bold"/>
                <a:ea typeface="Arimo Bold"/>
                <a:cs typeface="Arimo Bold"/>
              </a:rPr>
              <a:t>CIO Villefranche sur Saône</a:t>
            </a:r>
            <a:r>
              <a:rPr lang="en-US" sz="3000" spc="59">
                <a:solidFill>
                  <a:srgbClr val="000000"/>
                </a:solidFill>
                <a:latin typeface="Arimo"/>
                <a:ea typeface="Arimo"/>
                <a:cs typeface="Arimo"/>
              </a:rPr>
              <a:t> 63 avenue Saint Exupéry à VILLEFRANCHE-SUR-SAÔNE</a:t>
            </a:r>
            <a:endParaRPr/>
          </a:p>
        </p:txBody>
      </p:sp>
      <p:sp>
        <p:nvSpPr>
          <p:cNvPr id="850043038" name="TextBox 7"/>
          <p:cNvSpPr txBox="1"/>
          <p:nvPr/>
        </p:nvSpPr>
        <p:spPr bwMode="auto">
          <a:xfrm>
            <a:off x="12681459" y="5181356"/>
            <a:ext cx="2881595" cy="6274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89"/>
              </a:lnSpc>
              <a:defRPr/>
            </a:pPr>
            <a:r>
              <a:rPr lang="en-US" sz="3000" spc="59">
                <a:solidFill>
                  <a:srgbClr val="000000"/>
                </a:solidFill>
                <a:latin typeface="Arimo"/>
                <a:ea typeface="Arimo"/>
                <a:cs typeface="Arimo"/>
              </a:rPr>
              <a:t>04 72 24 16 44</a:t>
            </a:r>
            <a:endParaRPr/>
          </a:p>
          <a:p>
            <a:pPr algn="r">
              <a:lnSpc>
                <a:spcPts val="5489"/>
              </a:lnSpc>
              <a:defRPr/>
            </a:pPr>
            <a:r>
              <a:rPr lang="en-US" sz="3000" spc="59">
                <a:solidFill>
                  <a:srgbClr val="000000"/>
                </a:solidFill>
                <a:latin typeface="Arimo"/>
                <a:ea typeface="Arimo"/>
                <a:cs typeface="Arimo"/>
              </a:rPr>
              <a:t>04 78 93 16 25</a:t>
            </a:r>
            <a:endParaRPr/>
          </a:p>
          <a:p>
            <a:pPr algn="r">
              <a:lnSpc>
                <a:spcPts val="5489"/>
              </a:lnSpc>
              <a:defRPr/>
            </a:pPr>
            <a:r>
              <a:rPr lang="en-US" sz="3000" spc="59">
                <a:solidFill>
                  <a:srgbClr val="000000"/>
                </a:solidFill>
                <a:latin typeface="Arimo"/>
                <a:ea typeface="Arimo"/>
                <a:cs typeface="Arimo"/>
              </a:rPr>
              <a:t>04 78 28 37 09</a:t>
            </a:r>
            <a:endParaRPr/>
          </a:p>
          <a:p>
            <a:pPr algn="r">
              <a:lnSpc>
                <a:spcPts val="5489"/>
              </a:lnSpc>
              <a:defRPr/>
            </a:pPr>
            <a:r>
              <a:rPr lang="en-US" sz="3000" spc="59">
                <a:solidFill>
                  <a:srgbClr val="000000"/>
                </a:solidFill>
                <a:latin typeface="Arimo"/>
                <a:ea typeface="Arimo"/>
                <a:cs typeface="Arimo"/>
              </a:rPr>
              <a:t>04 78 47 82 47</a:t>
            </a:r>
            <a:endParaRPr/>
          </a:p>
          <a:p>
            <a:pPr algn="r">
              <a:lnSpc>
                <a:spcPts val="5489"/>
              </a:lnSpc>
              <a:defRPr/>
            </a:pPr>
            <a:r>
              <a:rPr lang="en-US" sz="3000" spc="59">
                <a:solidFill>
                  <a:srgbClr val="000000"/>
                </a:solidFill>
                <a:latin typeface="Arimo"/>
                <a:ea typeface="Arimo"/>
                <a:cs typeface="Arimo"/>
              </a:rPr>
              <a:t>04 78 20 89 83</a:t>
            </a:r>
            <a:endParaRPr/>
          </a:p>
          <a:p>
            <a:pPr algn="r">
              <a:lnSpc>
                <a:spcPts val="5489"/>
              </a:lnSpc>
              <a:defRPr/>
            </a:pPr>
            <a:r>
              <a:rPr lang="en-US" sz="3000" spc="59">
                <a:solidFill>
                  <a:srgbClr val="000000"/>
                </a:solidFill>
                <a:latin typeface="Arimo"/>
                <a:ea typeface="Arimo"/>
                <a:cs typeface="Arimo"/>
              </a:rPr>
              <a:t>04 78 70 72 40</a:t>
            </a:r>
            <a:endParaRPr/>
          </a:p>
          <a:p>
            <a:pPr algn="r">
              <a:lnSpc>
                <a:spcPts val="5489"/>
              </a:lnSpc>
              <a:defRPr/>
            </a:pPr>
            <a:endParaRPr lang="en-US" sz="3000" spc="59">
              <a:solidFill>
                <a:srgbClr val="000000"/>
              </a:solidFill>
              <a:latin typeface="Arimo"/>
              <a:ea typeface="Arimo"/>
              <a:cs typeface="Arimo"/>
            </a:endParaRPr>
          </a:p>
          <a:p>
            <a:pPr algn="r">
              <a:lnSpc>
                <a:spcPts val="5489"/>
              </a:lnSpc>
              <a:defRPr/>
            </a:pPr>
            <a:r>
              <a:rPr lang="en-US" sz="3000" spc="59">
                <a:solidFill>
                  <a:srgbClr val="000000"/>
                </a:solidFill>
                <a:latin typeface="Arimo"/>
                <a:ea typeface="Arimo"/>
                <a:cs typeface="Arimo"/>
              </a:rPr>
              <a:t>04 74 68 11 43</a:t>
            </a:r>
            <a:endParaRPr/>
          </a:p>
          <a:p>
            <a:pPr algn="r">
              <a:lnSpc>
                <a:spcPts val="5489"/>
              </a:lnSpc>
              <a:defRPr/>
            </a:pPr>
            <a:endParaRPr lang="en-US" sz="3000" spc="59">
              <a:solidFill>
                <a:srgbClr val="000000"/>
              </a:solidFill>
              <a:latin typeface="Arimo"/>
              <a:ea typeface="Arimo"/>
              <a:cs typeface="Arim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878437330" name="Group 2"/>
          <p:cNvGrpSpPr/>
          <p:nvPr/>
        </p:nvGrpSpPr>
        <p:grpSpPr bwMode="auto">
          <a:xfrm>
            <a:off x="411927" y="14379423"/>
            <a:ext cx="20730006" cy="547244"/>
            <a:chOff x="0" y="0"/>
            <a:chExt cx="19806607" cy="522868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9806608" cy="522868"/>
            </a:xfrm>
            <a:custGeom>
              <a:avLst/>
              <a:gdLst/>
              <a:ahLst/>
              <a:cxnLst/>
              <a:rect l="l" t="t" r="r" b="b"/>
              <a:pathLst>
                <a:path w="19806608" h="522868" extrusionOk="0">
                  <a:moveTo>
                    <a:pt x="0" y="0"/>
                  </a:moveTo>
                  <a:lnTo>
                    <a:pt x="19806608" y="0"/>
                  </a:lnTo>
                  <a:lnTo>
                    <a:pt x="19806608" y="522868"/>
                  </a:lnTo>
                  <a:lnTo>
                    <a:pt x="0" y="522868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465433320" name="Group 4"/>
          <p:cNvGrpSpPr/>
          <p:nvPr/>
        </p:nvGrpSpPr>
        <p:grpSpPr bwMode="auto">
          <a:xfrm rot="5400000">
            <a:off x="138156" y="13569699"/>
            <a:ext cx="1035756" cy="464869"/>
            <a:chOff x="0" y="0"/>
            <a:chExt cx="443676" cy="199131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443676" cy="199131"/>
            </a:xfrm>
            <a:custGeom>
              <a:avLst/>
              <a:gdLst/>
              <a:ahLst/>
              <a:cxnLst/>
              <a:rect l="l" t="t" r="r" b="b"/>
              <a:pathLst>
                <a:path w="443676" h="199131" extrusionOk="0">
                  <a:moveTo>
                    <a:pt x="0" y="0"/>
                  </a:moveTo>
                  <a:lnTo>
                    <a:pt x="443676" y="0"/>
                  </a:lnTo>
                  <a:lnTo>
                    <a:pt x="443676" y="199131"/>
                  </a:lnTo>
                  <a:lnTo>
                    <a:pt x="0" y="199131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987200981" name="Group 6"/>
          <p:cNvGrpSpPr/>
          <p:nvPr/>
        </p:nvGrpSpPr>
        <p:grpSpPr bwMode="auto">
          <a:xfrm rot="5400000">
            <a:off x="-868155" y="11372267"/>
            <a:ext cx="3036706" cy="476541"/>
            <a:chOff x="0" y="0"/>
            <a:chExt cx="1127813" cy="176984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1127813" cy="176984"/>
            </a:xfrm>
            <a:custGeom>
              <a:avLst/>
              <a:gdLst/>
              <a:ahLst/>
              <a:cxnLst/>
              <a:rect l="l" t="t" r="r" b="b"/>
              <a:pathLst>
                <a:path w="1127813" h="176984" extrusionOk="0">
                  <a:moveTo>
                    <a:pt x="0" y="0"/>
                  </a:moveTo>
                  <a:lnTo>
                    <a:pt x="1127813" y="0"/>
                  </a:lnTo>
                  <a:lnTo>
                    <a:pt x="1127813" y="176984"/>
                  </a:lnTo>
                  <a:lnTo>
                    <a:pt x="0" y="176984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59945315" name="Group 8"/>
          <p:cNvGrpSpPr/>
          <p:nvPr/>
        </p:nvGrpSpPr>
        <p:grpSpPr bwMode="auto">
          <a:xfrm rot="5400000">
            <a:off x="-670937" y="8380378"/>
            <a:ext cx="2642270" cy="476541"/>
            <a:chOff x="0" y="0"/>
            <a:chExt cx="1131842" cy="204131"/>
          </a:xfrm>
        </p:grpSpPr>
        <p:sp>
          <p:nvSpPr>
            <p:cNvPr id="9" name="Freeform 9"/>
            <p:cNvSpPr/>
            <p:nvPr/>
          </p:nvSpPr>
          <p:spPr bwMode="auto">
            <a:xfrm>
              <a:off x="0" y="0"/>
              <a:ext cx="1131841" cy="204131"/>
            </a:xfrm>
            <a:custGeom>
              <a:avLst/>
              <a:gdLst/>
              <a:ahLst/>
              <a:cxnLst/>
              <a:rect l="l" t="t" r="r" b="b"/>
              <a:pathLst>
                <a:path w="1131841" h="204131" extrusionOk="0">
                  <a:moveTo>
                    <a:pt x="0" y="0"/>
                  </a:moveTo>
                  <a:lnTo>
                    <a:pt x="1131841" y="0"/>
                  </a:lnTo>
                  <a:lnTo>
                    <a:pt x="1131841" y="204131"/>
                  </a:lnTo>
                  <a:lnTo>
                    <a:pt x="0" y="204131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2127107921" name="Group 10"/>
          <p:cNvGrpSpPr/>
          <p:nvPr/>
        </p:nvGrpSpPr>
        <p:grpSpPr bwMode="auto">
          <a:xfrm>
            <a:off x="1036232" y="13284255"/>
            <a:ext cx="20105700" cy="1035756"/>
            <a:chOff x="0" y="0"/>
            <a:chExt cx="6544235" cy="337130"/>
          </a:xfrm>
        </p:grpSpPr>
        <p:sp>
          <p:nvSpPr>
            <p:cNvPr id="11" name="Freeform 11"/>
            <p:cNvSpPr/>
            <p:nvPr/>
          </p:nvSpPr>
          <p:spPr bwMode="auto">
            <a:xfrm>
              <a:off x="0" y="0"/>
              <a:ext cx="6544235" cy="337130"/>
            </a:xfrm>
            <a:custGeom>
              <a:avLst/>
              <a:gdLst/>
              <a:ahLst/>
              <a:cxnLst/>
              <a:rect l="l" t="t" r="r" b="b"/>
              <a:pathLst>
                <a:path w="6544235" h="337130" extrusionOk="0">
                  <a:moveTo>
                    <a:pt x="0" y="0"/>
                  </a:moveTo>
                  <a:lnTo>
                    <a:pt x="6544235" y="0"/>
                  </a:lnTo>
                  <a:lnTo>
                    <a:pt x="6544235" y="337130"/>
                  </a:lnTo>
                  <a:lnTo>
                    <a:pt x="0" y="337130"/>
                  </a:lnTo>
                  <a:close/>
                </a:path>
              </a:pathLst>
            </a:custGeom>
            <a:solidFill>
              <a:srgbClr val="1692DB"/>
            </a:solidFill>
          </p:spPr>
        </p:sp>
      </p:grpSp>
      <p:grpSp>
        <p:nvGrpSpPr>
          <p:cNvPr id="317227422" name="Group 12"/>
          <p:cNvGrpSpPr/>
          <p:nvPr/>
        </p:nvGrpSpPr>
        <p:grpSpPr bwMode="auto">
          <a:xfrm>
            <a:off x="1036232" y="7264643"/>
            <a:ext cx="3747955" cy="5864248"/>
            <a:chOff x="0" y="0"/>
            <a:chExt cx="6110750" cy="9561201"/>
          </a:xfrm>
        </p:grpSpPr>
        <p:sp>
          <p:nvSpPr>
            <p:cNvPr id="13" name="Freeform 13"/>
            <p:cNvSpPr/>
            <p:nvPr/>
          </p:nvSpPr>
          <p:spPr bwMode="auto">
            <a:xfrm>
              <a:off x="0" y="0"/>
              <a:ext cx="6110750" cy="9561201"/>
            </a:xfrm>
            <a:custGeom>
              <a:avLst/>
              <a:gdLst/>
              <a:ahLst/>
              <a:cxnLst/>
              <a:rect l="l" t="t" r="r" b="b"/>
              <a:pathLst>
                <a:path w="6110750" h="9561201" extrusionOk="0">
                  <a:moveTo>
                    <a:pt x="0" y="0"/>
                  </a:moveTo>
                  <a:lnTo>
                    <a:pt x="6110750" y="0"/>
                  </a:lnTo>
                  <a:lnTo>
                    <a:pt x="6110750" y="9561201"/>
                  </a:lnTo>
                  <a:lnTo>
                    <a:pt x="0" y="9561201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1894324813" name="Group 14"/>
          <p:cNvGrpSpPr/>
          <p:nvPr/>
        </p:nvGrpSpPr>
        <p:grpSpPr bwMode="auto">
          <a:xfrm>
            <a:off x="16783317" y="7297514"/>
            <a:ext cx="4358616" cy="5836971"/>
            <a:chOff x="0" y="0"/>
            <a:chExt cx="7106385" cy="9516729"/>
          </a:xfrm>
        </p:grpSpPr>
        <p:sp>
          <p:nvSpPr>
            <p:cNvPr id="15" name="Freeform 15"/>
            <p:cNvSpPr/>
            <p:nvPr/>
          </p:nvSpPr>
          <p:spPr bwMode="auto">
            <a:xfrm>
              <a:off x="0" y="0"/>
              <a:ext cx="7106385" cy="9516729"/>
            </a:xfrm>
            <a:custGeom>
              <a:avLst/>
              <a:gdLst/>
              <a:ahLst/>
              <a:cxnLst/>
              <a:rect l="l" t="t" r="r" b="b"/>
              <a:pathLst>
                <a:path w="7106385" h="9516729" extrusionOk="0">
                  <a:moveTo>
                    <a:pt x="0" y="0"/>
                  </a:moveTo>
                  <a:lnTo>
                    <a:pt x="7106385" y="0"/>
                  </a:lnTo>
                  <a:lnTo>
                    <a:pt x="7106385" y="9516729"/>
                  </a:lnTo>
                  <a:lnTo>
                    <a:pt x="0" y="9516729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224348787" name="Group 16"/>
          <p:cNvGrpSpPr/>
          <p:nvPr/>
        </p:nvGrpSpPr>
        <p:grpSpPr bwMode="auto">
          <a:xfrm>
            <a:off x="4955638" y="7297514"/>
            <a:ext cx="5313135" cy="5862917"/>
            <a:chOff x="0" y="0"/>
            <a:chExt cx="8263173" cy="9118212"/>
          </a:xfrm>
        </p:grpSpPr>
        <p:sp>
          <p:nvSpPr>
            <p:cNvPr id="17" name="Freeform 17"/>
            <p:cNvSpPr/>
            <p:nvPr/>
          </p:nvSpPr>
          <p:spPr bwMode="auto">
            <a:xfrm>
              <a:off x="0" y="0"/>
              <a:ext cx="8263172" cy="9118212"/>
            </a:xfrm>
            <a:custGeom>
              <a:avLst/>
              <a:gdLst/>
              <a:ahLst/>
              <a:cxnLst/>
              <a:rect l="l" t="t" r="r" b="b"/>
              <a:pathLst>
                <a:path w="8263172" h="9118212" extrusionOk="0">
                  <a:moveTo>
                    <a:pt x="0" y="0"/>
                  </a:moveTo>
                  <a:lnTo>
                    <a:pt x="8263172" y="0"/>
                  </a:lnTo>
                  <a:lnTo>
                    <a:pt x="8263172" y="9118212"/>
                  </a:lnTo>
                  <a:lnTo>
                    <a:pt x="0" y="9118212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1943789542" name="Group 18"/>
          <p:cNvGrpSpPr/>
          <p:nvPr/>
        </p:nvGrpSpPr>
        <p:grpSpPr bwMode="auto">
          <a:xfrm>
            <a:off x="10487848" y="7264643"/>
            <a:ext cx="6096054" cy="5869842"/>
            <a:chOff x="0" y="0"/>
            <a:chExt cx="9939143" cy="9570323"/>
          </a:xfrm>
        </p:grpSpPr>
        <p:sp>
          <p:nvSpPr>
            <p:cNvPr id="19" name="Freeform 19"/>
            <p:cNvSpPr/>
            <p:nvPr/>
          </p:nvSpPr>
          <p:spPr bwMode="auto">
            <a:xfrm>
              <a:off x="0" y="0"/>
              <a:ext cx="9939144" cy="9570323"/>
            </a:xfrm>
            <a:custGeom>
              <a:avLst/>
              <a:gdLst/>
              <a:ahLst/>
              <a:cxnLst/>
              <a:rect l="l" t="t" r="r" b="b"/>
              <a:pathLst>
                <a:path w="9939144" h="9570323" extrusionOk="0">
                  <a:moveTo>
                    <a:pt x="0" y="0"/>
                  </a:moveTo>
                  <a:lnTo>
                    <a:pt x="9939144" y="0"/>
                  </a:lnTo>
                  <a:lnTo>
                    <a:pt x="9939144" y="9570323"/>
                  </a:lnTo>
                  <a:lnTo>
                    <a:pt x="0" y="9570323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195142251" name="Group 20"/>
          <p:cNvGrpSpPr/>
          <p:nvPr/>
        </p:nvGrpSpPr>
        <p:grpSpPr bwMode="auto">
          <a:xfrm>
            <a:off x="16767831" y="3416319"/>
            <a:ext cx="4374101" cy="714509"/>
            <a:chOff x="0" y="0"/>
            <a:chExt cx="4467493" cy="729764"/>
          </a:xfrm>
        </p:grpSpPr>
        <p:sp>
          <p:nvSpPr>
            <p:cNvPr id="21" name="Freeform 21"/>
            <p:cNvSpPr/>
            <p:nvPr/>
          </p:nvSpPr>
          <p:spPr bwMode="auto">
            <a:xfrm>
              <a:off x="0" y="0"/>
              <a:ext cx="4467493" cy="729764"/>
            </a:xfrm>
            <a:custGeom>
              <a:avLst/>
              <a:gdLst/>
              <a:ahLst/>
              <a:cxnLst/>
              <a:rect l="l" t="t" r="r" b="b"/>
              <a:pathLst>
                <a:path w="4467493" h="729764" extrusionOk="0">
                  <a:moveTo>
                    <a:pt x="0" y="0"/>
                  </a:moveTo>
                  <a:lnTo>
                    <a:pt x="4467493" y="0"/>
                  </a:lnTo>
                  <a:lnTo>
                    <a:pt x="4467493" y="729764"/>
                  </a:lnTo>
                  <a:lnTo>
                    <a:pt x="0" y="729764"/>
                  </a:lnTo>
                  <a:close/>
                </a:path>
              </a:pathLst>
            </a:custGeom>
            <a:solidFill>
              <a:srgbClr val="B1DEF8"/>
            </a:solidFill>
          </p:spPr>
        </p:sp>
      </p:grpSp>
      <p:grpSp>
        <p:nvGrpSpPr>
          <p:cNvPr id="1680843838" name="Group 22"/>
          <p:cNvGrpSpPr/>
          <p:nvPr/>
        </p:nvGrpSpPr>
        <p:grpSpPr bwMode="auto">
          <a:xfrm>
            <a:off x="1180769" y="1788505"/>
            <a:ext cx="7631397" cy="2088006"/>
            <a:chOff x="0" y="0"/>
            <a:chExt cx="2685436" cy="734755"/>
          </a:xfrm>
        </p:grpSpPr>
        <p:sp>
          <p:nvSpPr>
            <p:cNvPr id="23" name="Freeform 23"/>
            <p:cNvSpPr/>
            <p:nvPr/>
          </p:nvSpPr>
          <p:spPr bwMode="auto">
            <a:xfrm>
              <a:off x="31750" y="31750"/>
              <a:ext cx="2621936" cy="671255"/>
            </a:xfrm>
            <a:custGeom>
              <a:avLst/>
              <a:gdLst/>
              <a:ahLst/>
              <a:cxnLst/>
              <a:rect l="l" t="t" r="r" b="b"/>
              <a:pathLst>
                <a:path w="2621936" h="671255" extrusionOk="0">
                  <a:moveTo>
                    <a:pt x="2529226" y="671255"/>
                  </a:moveTo>
                  <a:lnTo>
                    <a:pt x="92710" y="671255"/>
                  </a:lnTo>
                  <a:cubicBezTo>
                    <a:pt x="41910" y="671255"/>
                    <a:pt x="0" y="629345"/>
                    <a:pt x="0" y="57854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27956" y="0"/>
                  </a:lnTo>
                  <a:cubicBezTo>
                    <a:pt x="2578756" y="0"/>
                    <a:pt x="2620666" y="41910"/>
                    <a:pt x="2620666" y="92710"/>
                  </a:cubicBezTo>
                  <a:lnTo>
                    <a:pt x="2620666" y="577275"/>
                  </a:lnTo>
                  <a:cubicBezTo>
                    <a:pt x="2621936" y="629345"/>
                    <a:pt x="2580026" y="671255"/>
                    <a:pt x="2529226" y="671255"/>
                  </a:cubicBezTo>
                  <a:close/>
                </a:path>
              </a:pathLst>
            </a:custGeom>
            <a:solidFill>
              <a:srgbClr val="5BAAD8"/>
            </a:solidFill>
          </p:spPr>
        </p:sp>
        <p:sp>
          <p:nvSpPr>
            <p:cNvPr id="24" name="Freeform 24"/>
            <p:cNvSpPr/>
            <p:nvPr/>
          </p:nvSpPr>
          <p:spPr bwMode="auto">
            <a:xfrm>
              <a:off x="0" y="0"/>
              <a:ext cx="2685436" cy="734755"/>
            </a:xfrm>
            <a:custGeom>
              <a:avLst/>
              <a:gdLst/>
              <a:ahLst/>
              <a:cxnLst/>
              <a:rect l="l" t="t" r="r" b="b"/>
              <a:pathLst>
                <a:path w="2685436" h="734755" extrusionOk="0">
                  <a:moveTo>
                    <a:pt x="2560976" y="59690"/>
                  </a:moveTo>
                  <a:cubicBezTo>
                    <a:pt x="2596536" y="59690"/>
                    <a:pt x="2625746" y="88900"/>
                    <a:pt x="2625746" y="124460"/>
                  </a:cubicBezTo>
                  <a:lnTo>
                    <a:pt x="2625746" y="610295"/>
                  </a:lnTo>
                  <a:cubicBezTo>
                    <a:pt x="2625746" y="645855"/>
                    <a:pt x="2596536" y="675065"/>
                    <a:pt x="2560976" y="675065"/>
                  </a:cubicBezTo>
                  <a:lnTo>
                    <a:pt x="124460" y="675065"/>
                  </a:lnTo>
                  <a:cubicBezTo>
                    <a:pt x="88900" y="675065"/>
                    <a:pt x="59690" y="645855"/>
                    <a:pt x="59690" y="61029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60976" y="59690"/>
                  </a:lnTo>
                  <a:moveTo>
                    <a:pt x="256097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10295"/>
                  </a:lnTo>
                  <a:cubicBezTo>
                    <a:pt x="0" y="678875"/>
                    <a:pt x="55880" y="734755"/>
                    <a:pt x="124460" y="734755"/>
                  </a:cubicBezTo>
                  <a:lnTo>
                    <a:pt x="2560976" y="734755"/>
                  </a:lnTo>
                  <a:cubicBezTo>
                    <a:pt x="2629556" y="734755"/>
                    <a:pt x="2685436" y="678875"/>
                    <a:pt x="2685436" y="610295"/>
                  </a:cubicBezTo>
                  <a:lnTo>
                    <a:pt x="2685436" y="124460"/>
                  </a:lnTo>
                  <a:cubicBezTo>
                    <a:pt x="2685436" y="55880"/>
                    <a:pt x="2629556" y="0"/>
                    <a:pt x="2560976" y="0"/>
                  </a:cubicBezTo>
                  <a:close/>
                </a:path>
              </a:pathLst>
            </a:custGeom>
            <a:solidFill>
              <a:srgbClr val="B1DEF8"/>
            </a:solidFill>
          </p:spPr>
        </p:sp>
      </p:grpSp>
      <p:sp>
        <p:nvSpPr>
          <p:cNvPr id="1624361122" name="Freeform 25"/>
          <p:cNvSpPr/>
          <p:nvPr/>
        </p:nvSpPr>
        <p:spPr bwMode="auto">
          <a:xfrm>
            <a:off x="510266" y="298838"/>
            <a:ext cx="7376560" cy="1480451"/>
          </a:xfrm>
          <a:custGeom>
            <a:avLst/>
            <a:gdLst/>
            <a:ahLst/>
            <a:cxnLst/>
            <a:rect l="l" t="t" r="r" b="b"/>
            <a:pathLst>
              <a:path w="7376560" h="1480451" extrusionOk="0">
                <a:moveTo>
                  <a:pt x="0" y="0"/>
                </a:moveTo>
                <a:lnTo>
                  <a:pt x="7376560" y="0"/>
                </a:lnTo>
                <a:lnTo>
                  <a:pt x="7376560" y="1480451"/>
                </a:lnTo>
                <a:lnTo>
                  <a:pt x="0" y="14804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02" b="-4402"/>
            </a:stretch>
          </a:blipFill>
        </p:spPr>
      </p:sp>
      <p:grpSp>
        <p:nvGrpSpPr>
          <p:cNvPr id="759482350" name="Group 26"/>
          <p:cNvGrpSpPr/>
          <p:nvPr/>
        </p:nvGrpSpPr>
        <p:grpSpPr bwMode="auto">
          <a:xfrm>
            <a:off x="11457569" y="703069"/>
            <a:ext cx="4315012" cy="3278525"/>
            <a:chOff x="0" y="0"/>
            <a:chExt cx="842459" cy="640096"/>
          </a:xfrm>
        </p:grpSpPr>
        <p:sp>
          <p:nvSpPr>
            <p:cNvPr id="27" name="Freeform 27"/>
            <p:cNvSpPr/>
            <p:nvPr/>
          </p:nvSpPr>
          <p:spPr bwMode="auto">
            <a:xfrm>
              <a:off x="0" y="0"/>
              <a:ext cx="842459" cy="640096"/>
            </a:xfrm>
            <a:custGeom>
              <a:avLst/>
              <a:gdLst/>
              <a:ahLst/>
              <a:cxnLst/>
              <a:rect l="l" t="t" r="r" b="b"/>
              <a:pathLst>
                <a:path w="842459" h="640096" extrusionOk="0">
                  <a:moveTo>
                    <a:pt x="842459" y="320048"/>
                  </a:moveTo>
                  <a:lnTo>
                    <a:pt x="639259" y="640096"/>
                  </a:lnTo>
                  <a:lnTo>
                    <a:pt x="203200" y="640096"/>
                  </a:lnTo>
                  <a:lnTo>
                    <a:pt x="0" y="320048"/>
                  </a:lnTo>
                  <a:lnTo>
                    <a:pt x="203200" y="0"/>
                  </a:lnTo>
                  <a:lnTo>
                    <a:pt x="639259" y="0"/>
                  </a:lnTo>
                  <a:lnTo>
                    <a:pt x="842459" y="320048"/>
                  </a:lnTo>
                  <a:close/>
                </a:path>
              </a:pathLst>
            </a:custGeom>
            <a:solidFill>
              <a:srgbClr val="B1DEF8"/>
            </a:solidFill>
          </p:spPr>
        </p:sp>
        <p:sp>
          <p:nvSpPr>
            <p:cNvPr id="28" name="TextBox 28"/>
            <p:cNvSpPr txBox="1"/>
            <p:nvPr/>
          </p:nvSpPr>
          <p:spPr bwMode="auto">
            <a:xfrm>
              <a:off x="114300" y="-38100"/>
              <a:ext cx="613859" cy="67819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9"/>
                </a:lnSpc>
                <a:defRPr/>
              </a:pPr>
              <a:r>
                <a:rPr lang="en-US" sz="22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Préparer,</a:t>
              </a:r>
              <a:endParaRPr/>
            </a:p>
            <a:p>
              <a:pPr algn="ctr">
                <a:lnSpc>
                  <a:spcPts val="3069"/>
                </a:lnSpc>
                <a:defRPr/>
              </a:pPr>
              <a:r>
                <a:rPr lang="en-US" sz="22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 lancer et réparer</a:t>
              </a:r>
              <a:endParaRPr/>
            </a:p>
            <a:p>
              <a:pPr algn="ctr">
                <a:lnSpc>
                  <a:spcPts val="3069"/>
                </a:lnSpc>
                <a:defRPr/>
              </a:pPr>
              <a:r>
                <a:rPr lang="en-US" sz="22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des productions</a:t>
              </a:r>
              <a:endParaRPr/>
            </a:p>
            <a:p>
              <a:pPr algn="ctr">
                <a:lnSpc>
                  <a:spcPts val="3069"/>
                </a:lnSpc>
                <a:defRPr/>
              </a:pPr>
              <a:r>
                <a:rPr lang="en-US" sz="22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 automatisées</a:t>
              </a:r>
              <a:endParaRPr/>
            </a:p>
            <a:p>
              <a:pPr algn="ctr">
                <a:lnSpc>
                  <a:spcPts val="3069"/>
                </a:lnSpc>
                <a:defRPr/>
              </a:pPr>
              <a:r>
                <a:rPr lang="en-US" sz="22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dans l’industrie</a:t>
              </a:r>
              <a:endParaRPr/>
            </a:p>
          </p:txBody>
        </p:sp>
      </p:grpSp>
      <p:sp>
        <p:nvSpPr>
          <p:cNvPr id="289801719" name="Freeform 29"/>
          <p:cNvSpPr/>
          <p:nvPr/>
        </p:nvSpPr>
        <p:spPr bwMode="auto">
          <a:xfrm>
            <a:off x="377135" y="4273702"/>
            <a:ext cx="4360588" cy="2876640"/>
          </a:xfrm>
          <a:custGeom>
            <a:avLst/>
            <a:gdLst/>
            <a:ahLst/>
            <a:cxnLst/>
            <a:rect l="l" t="t" r="r" b="b"/>
            <a:pathLst>
              <a:path w="4360588" h="2876640" extrusionOk="0">
                <a:moveTo>
                  <a:pt x="0" y="0"/>
                </a:moveTo>
                <a:lnTo>
                  <a:pt x="4360589" y="0"/>
                </a:lnTo>
                <a:lnTo>
                  <a:pt x="4360589" y="2876640"/>
                </a:lnTo>
                <a:lnTo>
                  <a:pt x="0" y="28766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302" r="-8301" b="-21881"/>
            </a:stretch>
          </a:blipFill>
        </p:spPr>
      </p:sp>
      <p:sp>
        <p:nvSpPr>
          <p:cNvPr id="1904841243" name="Freeform 30"/>
          <p:cNvSpPr/>
          <p:nvPr/>
        </p:nvSpPr>
        <p:spPr bwMode="auto">
          <a:xfrm>
            <a:off x="4996469" y="4273703"/>
            <a:ext cx="5272304" cy="2876640"/>
          </a:xfrm>
          <a:custGeom>
            <a:avLst/>
            <a:gdLst/>
            <a:ahLst/>
            <a:cxnLst/>
            <a:rect l="l" t="t" r="r" b="b"/>
            <a:pathLst>
              <a:path w="5272304" h="2876640" extrusionOk="0">
                <a:moveTo>
                  <a:pt x="0" y="0"/>
                </a:moveTo>
                <a:lnTo>
                  <a:pt x="5272304" y="0"/>
                </a:lnTo>
                <a:lnTo>
                  <a:pt x="5272304" y="2876640"/>
                </a:lnTo>
                <a:lnTo>
                  <a:pt x="0" y="28766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601" t="-2726" b="-25081"/>
            </a:stretch>
          </a:blipFill>
        </p:spPr>
      </p:sp>
      <p:sp>
        <p:nvSpPr>
          <p:cNvPr id="816442642" name="Freeform 31"/>
          <p:cNvSpPr/>
          <p:nvPr/>
        </p:nvSpPr>
        <p:spPr bwMode="auto">
          <a:xfrm>
            <a:off x="10478323" y="4273703"/>
            <a:ext cx="6079959" cy="2876640"/>
          </a:xfrm>
          <a:custGeom>
            <a:avLst/>
            <a:gdLst/>
            <a:ahLst/>
            <a:cxnLst/>
            <a:rect l="l" t="t" r="r" b="b"/>
            <a:pathLst>
              <a:path w="6079959" h="2876640" extrusionOk="0">
                <a:moveTo>
                  <a:pt x="0" y="0"/>
                </a:moveTo>
                <a:lnTo>
                  <a:pt x="6079958" y="0"/>
                </a:lnTo>
                <a:lnTo>
                  <a:pt x="6079958" y="2876640"/>
                </a:lnTo>
                <a:lnTo>
                  <a:pt x="0" y="28766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321" t="-22633" b="-28586"/>
            </a:stretch>
          </a:blipFill>
        </p:spPr>
      </p:sp>
      <p:sp>
        <p:nvSpPr>
          <p:cNvPr id="1342590878" name="Freeform 32"/>
          <p:cNvSpPr/>
          <p:nvPr/>
        </p:nvSpPr>
        <p:spPr bwMode="auto">
          <a:xfrm>
            <a:off x="16767831" y="4273703"/>
            <a:ext cx="4374101" cy="2876640"/>
          </a:xfrm>
          <a:custGeom>
            <a:avLst/>
            <a:gdLst/>
            <a:ahLst/>
            <a:cxnLst/>
            <a:rect l="l" t="t" r="r" b="b"/>
            <a:pathLst>
              <a:path w="4374101" h="2876640" extrusionOk="0">
                <a:moveTo>
                  <a:pt x="0" y="0"/>
                </a:moveTo>
                <a:lnTo>
                  <a:pt x="4374102" y="0"/>
                </a:lnTo>
                <a:lnTo>
                  <a:pt x="4374102" y="2876640"/>
                </a:lnTo>
                <a:lnTo>
                  <a:pt x="0" y="28766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06" t="-26994" r="-24569"/>
            </a:stretch>
          </a:blipFill>
        </p:spPr>
      </p:sp>
      <p:sp>
        <p:nvSpPr>
          <p:cNvPr id="1874041264" name="TextBox 33"/>
          <p:cNvSpPr txBox="1"/>
          <p:nvPr/>
        </p:nvSpPr>
        <p:spPr bwMode="auto">
          <a:xfrm>
            <a:off x="7088494" y="14453361"/>
            <a:ext cx="8552727" cy="332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1"/>
              </a:lnSpc>
              <a:defRPr/>
            </a:pPr>
            <a:r>
              <a:rPr lang="en-US" sz="210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Après la 3ème </a:t>
            </a:r>
            <a:endParaRPr/>
          </a:p>
        </p:txBody>
      </p:sp>
      <p:sp>
        <p:nvSpPr>
          <p:cNvPr id="2034881734" name="TextBox 34"/>
          <p:cNvSpPr txBox="1"/>
          <p:nvPr/>
        </p:nvSpPr>
        <p:spPr bwMode="auto">
          <a:xfrm rot="-5533870">
            <a:off x="29443" y="13624924"/>
            <a:ext cx="1236308" cy="26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6"/>
              </a:lnSpc>
              <a:defRPr/>
            </a:pPr>
            <a:r>
              <a:rPr lang="en-US" sz="1700" spc="3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2nde </a:t>
            </a:r>
            <a:endParaRPr/>
          </a:p>
        </p:txBody>
      </p:sp>
      <p:sp>
        <p:nvSpPr>
          <p:cNvPr id="488821972" name="TextBox 35"/>
          <p:cNvSpPr txBox="1"/>
          <p:nvPr/>
        </p:nvSpPr>
        <p:spPr bwMode="auto">
          <a:xfrm rot="-5400000">
            <a:off x="113926" y="11606115"/>
            <a:ext cx="1019383" cy="26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6"/>
              </a:lnSpc>
              <a:defRPr/>
            </a:pPr>
            <a:r>
              <a:rPr lang="en-US" sz="1700" spc="3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1ère</a:t>
            </a:r>
            <a:endParaRPr/>
          </a:p>
        </p:txBody>
      </p:sp>
      <p:sp>
        <p:nvSpPr>
          <p:cNvPr id="1645656903" name="TextBox 36"/>
          <p:cNvSpPr txBox="1"/>
          <p:nvPr/>
        </p:nvSpPr>
        <p:spPr bwMode="auto">
          <a:xfrm rot="-5400000">
            <a:off x="334100" y="8486247"/>
            <a:ext cx="710584" cy="26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6"/>
              </a:lnSpc>
              <a:defRPr/>
            </a:pPr>
            <a:r>
              <a:rPr lang="en-US" sz="1700" spc="3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Tale</a:t>
            </a:r>
            <a:endParaRPr/>
          </a:p>
        </p:txBody>
      </p:sp>
      <p:sp>
        <p:nvSpPr>
          <p:cNvPr id="1980681142" name="TextBox 37"/>
          <p:cNvSpPr txBox="1"/>
          <p:nvPr/>
        </p:nvSpPr>
        <p:spPr bwMode="auto">
          <a:xfrm>
            <a:off x="2603893" y="13477144"/>
            <a:ext cx="16842739" cy="51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9"/>
              </a:lnSpc>
              <a:defRPr/>
            </a:pPr>
            <a:r>
              <a:rPr lang="en-US" sz="31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DU PILOTAGE ET DE LA MAINTENANCE D'INSTALLATIONS AUTOMATISEES</a:t>
            </a:r>
            <a:endParaRPr/>
          </a:p>
        </p:txBody>
      </p:sp>
      <p:sp>
        <p:nvSpPr>
          <p:cNvPr id="245393099" name="TextBox 38"/>
          <p:cNvSpPr txBox="1"/>
          <p:nvPr/>
        </p:nvSpPr>
        <p:spPr bwMode="auto">
          <a:xfrm>
            <a:off x="821793" y="7210497"/>
            <a:ext cx="4044369" cy="5759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defRPr/>
            </a:pPr>
            <a:r>
              <a:rPr lang="en-US" sz="2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Maintenance des systèmes de production</a:t>
            </a:r>
            <a:endParaRPr sz="2600"/>
          </a:p>
          <a:p>
            <a:pPr algn="ctr">
              <a:lnSpc>
                <a:spcPts val="3919"/>
              </a:lnSpc>
              <a:defRPr/>
            </a:pPr>
            <a:r>
              <a:rPr lang="en-US" sz="2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connectés</a:t>
            </a:r>
            <a:endParaRPr sz="2600"/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  <a:defRPr/>
            </a:pPr>
            <a:r>
              <a:rPr lang="en-US" sz="16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Ajusteur(euse) - Monteur(euse)</a:t>
            </a:r>
            <a:endParaRPr sz="1600"/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  <a:defRPr/>
            </a:pPr>
            <a:r>
              <a:rPr lang="en-US" sz="16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Ascensoriste</a:t>
            </a:r>
            <a:endParaRPr sz="1600"/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  <a:defRPr/>
            </a:pPr>
            <a:r>
              <a:rPr lang="en-US" sz="16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Electromécanicien(ne)</a:t>
            </a:r>
            <a:endParaRPr sz="1600"/>
          </a:p>
          <a:p>
            <a:pPr marL="518159" lvl="1" indent="-259079" algn="l">
              <a:lnSpc>
                <a:spcPts val="3358"/>
              </a:lnSpc>
              <a:buFont typeface="Arial"/>
              <a:buChar char="•"/>
              <a:defRPr/>
            </a:pPr>
            <a:r>
              <a:rPr sz="1600">
                <a:solidFill>
                  <a:schemeClr val="bg1"/>
                </a:solidFill>
              </a:rPr>
              <a:t>Electromécanicien(ne) de chantier TP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  <a:defRPr/>
            </a:pPr>
            <a:r>
              <a:rPr lang="en-US" sz="1600" b="1">
                <a:solidFill>
                  <a:schemeClr val="bg1"/>
                </a:solidFill>
                <a:latin typeface="Open Sans Bold"/>
                <a:ea typeface="Open Sans Bold"/>
                <a:cs typeface="Open Sans Bold"/>
              </a:rPr>
              <a:t>Electromécanicien(ne) en </a:t>
            </a:r>
            <a:r>
              <a:rPr lang="en-US" sz="16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remontées mécaniques</a:t>
            </a:r>
            <a:endParaRPr sz="1600"/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  <a:defRPr/>
            </a:pPr>
            <a:r>
              <a:rPr lang="en-US" sz="16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Responsable du service après-vente</a:t>
            </a:r>
            <a:endParaRPr sz="1600" b="1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  <a:p>
            <a:pPr marL="518159" lvl="1" indent="-259079" algn="l">
              <a:lnSpc>
                <a:spcPts val="3358"/>
              </a:lnSpc>
              <a:buFont typeface="Arial"/>
              <a:buChar char="•"/>
              <a:defRPr/>
            </a:pPr>
            <a:r>
              <a:rPr lang="en-US" sz="16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Technicien(ne) de maintenance en infrastructure aéroportuaire</a:t>
            </a:r>
            <a:endParaRPr sz="1600"/>
          </a:p>
        </p:txBody>
      </p:sp>
      <p:sp>
        <p:nvSpPr>
          <p:cNvPr id="1756191699" name="TextBox 39"/>
          <p:cNvSpPr txBox="1"/>
          <p:nvPr/>
        </p:nvSpPr>
        <p:spPr bwMode="auto">
          <a:xfrm>
            <a:off x="5003262" y="7294592"/>
            <a:ext cx="5290349" cy="483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defRPr/>
            </a:pPr>
            <a:r>
              <a:rPr lang="en-US" sz="2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Pilote de ligne de production</a:t>
            </a:r>
            <a:endParaRPr/>
          </a:p>
          <a:p>
            <a:pPr algn="ctr">
              <a:lnSpc>
                <a:spcPts val="3919"/>
              </a:lnSpc>
              <a:defRPr/>
            </a:pPr>
            <a:endParaRPr lang="en-US" sz="2800" b="1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marL="518155" lvl="1" indent="-259078" algn="l">
              <a:lnSpc>
                <a:spcPts val="3359"/>
              </a:lnSpc>
              <a:buFont typeface="Arial"/>
              <a:buChar char="•"/>
              <a:defRPr/>
            </a:pPr>
            <a:r>
              <a:rPr lang="en-US" sz="2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Conducteur(trice) de ligne de production alimentaire</a:t>
            </a:r>
            <a:endParaRPr/>
          </a:p>
          <a:p>
            <a:pPr marL="518155" lvl="1" indent="-259078" algn="l">
              <a:lnSpc>
                <a:spcPts val="3359"/>
              </a:lnSpc>
              <a:buFont typeface="Arial"/>
              <a:buChar char="•"/>
              <a:defRPr/>
            </a:pPr>
            <a:r>
              <a:rPr lang="en-US" sz="2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Conducteur(trice) de machine onduleuse</a:t>
            </a:r>
            <a:endParaRPr/>
          </a:p>
          <a:p>
            <a:pPr marL="518155" lvl="1" indent="-259078" algn="l">
              <a:lnSpc>
                <a:spcPts val="3359"/>
              </a:lnSpc>
              <a:buFont typeface="Arial"/>
              <a:buChar char="•"/>
              <a:defRPr/>
            </a:pPr>
            <a:r>
              <a:rPr lang="en-US" sz="2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Conducteur(trice) de machines à papier</a:t>
            </a:r>
            <a:endParaRPr/>
          </a:p>
          <a:p>
            <a:pPr marL="518155" lvl="1" indent="-259078" algn="l">
              <a:lnSpc>
                <a:spcPts val="3359"/>
              </a:lnSpc>
              <a:buFont typeface="Arial"/>
              <a:buChar char="•"/>
              <a:defRPr/>
            </a:pPr>
            <a:r>
              <a:rPr lang="en-US" sz="2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Opérateur(trice) sur machine à commande numérique</a:t>
            </a:r>
            <a:endParaRPr/>
          </a:p>
          <a:p>
            <a:pPr marL="518155" lvl="1" indent="-259078" algn="l">
              <a:lnSpc>
                <a:spcPts val="3359"/>
              </a:lnSpc>
              <a:buFont typeface="Arial"/>
              <a:buChar char="•"/>
              <a:defRPr/>
            </a:pPr>
            <a:r>
              <a:rPr lang="en-US" sz="2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Pilote de ligne automatisée </a:t>
            </a:r>
            <a:endParaRPr/>
          </a:p>
        </p:txBody>
      </p:sp>
      <p:sp>
        <p:nvSpPr>
          <p:cNvPr id="579824912" name="TextBox 40"/>
          <p:cNvSpPr txBox="1"/>
          <p:nvPr/>
        </p:nvSpPr>
        <p:spPr bwMode="auto">
          <a:xfrm>
            <a:off x="1509747" y="2188846"/>
            <a:ext cx="6973443" cy="1476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5"/>
              </a:lnSpc>
              <a:defRPr/>
            </a:pPr>
            <a:r>
              <a:rPr lang="en-US" sz="28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DU PILOTAGE ET DE LA MAINTENANCE DES INSTALLATIONS AUTOMATISEES</a:t>
            </a:r>
            <a:endParaRPr/>
          </a:p>
        </p:txBody>
      </p:sp>
      <p:sp>
        <p:nvSpPr>
          <p:cNvPr id="889900318" name="TextBox 41"/>
          <p:cNvSpPr txBox="1"/>
          <p:nvPr/>
        </p:nvSpPr>
        <p:spPr bwMode="auto">
          <a:xfrm>
            <a:off x="10451022" y="7280193"/>
            <a:ext cx="6066442" cy="5446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defRPr/>
            </a:pPr>
            <a:r>
              <a:rPr lang="en-US" sz="2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Procédés de la chimie, de l'eau</a:t>
            </a:r>
            <a:endParaRPr/>
          </a:p>
          <a:p>
            <a:pPr algn="ctr">
              <a:lnSpc>
                <a:spcPts val="3920"/>
              </a:lnSpc>
              <a:defRPr/>
            </a:pPr>
            <a:r>
              <a:rPr lang="en-US" sz="2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et des papiers-cartons</a:t>
            </a:r>
            <a:endParaRPr/>
          </a:p>
          <a:p>
            <a:pPr marL="434240" lvl="1" indent="-217120" algn="l">
              <a:lnSpc>
                <a:spcPts val="2815"/>
              </a:lnSpc>
              <a:buFont typeface="Arial"/>
              <a:buChar char="•"/>
              <a:defRPr/>
            </a:pPr>
            <a:r>
              <a:rPr lang="en-US" sz="2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Agent(e) de l'exploitation de l'eau</a:t>
            </a:r>
            <a:endParaRPr/>
          </a:p>
          <a:p>
            <a:pPr marL="434240" lvl="1" indent="-217120" algn="l">
              <a:lnSpc>
                <a:spcPts val="2815"/>
              </a:lnSpc>
              <a:buFont typeface="Arial"/>
              <a:buChar char="•"/>
              <a:defRPr/>
            </a:pPr>
            <a:r>
              <a:rPr lang="en-US" sz="2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Aide-Chimiste</a:t>
            </a:r>
            <a:endParaRPr/>
          </a:p>
          <a:p>
            <a:pPr marL="434240" lvl="1" indent="-217120" algn="l">
              <a:lnSpc>
                <a:spcPts val="2815"/>
              </a:lnSpc>
              <a:buFont typeface="Arial"/>
              <a:buChar char="•"/>
              <a:defRPr/>
            </a:pPr>
            <a:r>
              <a:rPr lang="en-US" sz="2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Coloriste (papier-carton)</a:t>
            </a:r>
            <a:endParaRPr/>
          </a:p>
          <a:p>
            <a:pPr marL="455829" lvl="1" indent="-227915" algn="l">
              <a:lnSpc>
                <a:spcPts val="2955"/>
              </a:lnSpc>
              <a:buFont typeface="Arial"/>
              <a:buChar char="•"/>
              <a:defRPr/>
            </a:pPr>
            <a:r>
              <a:rPr lang="en-US" sz="21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Conducteur(trice) de ligne de production alimentaire</a:t>
            </a:r>
            <a:endParaRPr/>
          </a:p>
          <a:p>
            <a:pPr marL="434240" lvl="1" indent="-217120" algn="l">
              <a:lnSpc>
                <a:spcPts val="2815"/>
              </a:lnSpc>
              <a:buFont typeface="Arial"/>
              <a:buChar char="•"/>
              <a:defRPr/>
            </a:pPr>
            <a:r>
              <a:rPr lang="en-US" sz="2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Conducteur(trice) de machine onduleuse</a:t>
            </a:r>
            <a:endParaRPr/>
          </a:p>
          <a:p>
            <a:pPr marL="434240" lvl="1" indent="-217120" algn="l">
              <a:lnSpc>
                <a:spcPts val="2815"/>
              </a:lnSpc>
              <a:buFont typeface="Arial"/>
              <a:buChar char="•"/>
              <a:defRPr/>
            </a:pPr>
            <a:r>
              <a:rPr lang="en-US" sz="2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Conducteur(trice) de machines à papier</a:t>
            </a:r>
            <a:endParaRPr/>
          </a:p>
          <a:p>
            <a:pPr marL="434240" lvl="1" indent="-217120" algn="l">
              <a:lnSpc>
                <a:spcPts val="2815"/>
              </a:lnSpc>
              <a:buFont typeface="Arial"/>
              <a:buChar char="•"/>
              <a:defRPr/>
            </a:pPr>
            <a:r>
              <a:rPr lang="en-US" sz="2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Energéticien(ne)</a:t>
            </a:r>
            <a:endParaRPr/>
          </a:p>
          <a:p>
            <a:pPr marL="434240" lvl="1" indent="-217120" algn="l">
              <a:lnSpc>
                <a:spcPts val="2815"/>
              </a:lnSpc>
              <a:buFont typeface="Arial"/>
              <a:buChar char="•"/>
              <a:defRPr/>
            </a:pPr>
            <a:r>
              <a:rPr lang="en-US" sz="2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Opérateur(trice) de fabrication de produits alimentaires</a:t>
            </a:r>
            <a:endParaRPr/>
          </a:p>
          <a:p>
            <a:pPr marL="434240" lvl="1" indent="-217120" algn="l">
              <a:lnSpc>
                <a:spcPts val="2815"/>
              </a:lnSpc>
              <a:buFont typeface="Arial"/>
              <a:buChar char="•"/>
              <a:defRPr/>
            </a:pPr>
            <a:r>
              <a:rPr lang="en-US" sz="2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Opérateur (trice) de raffinerie</a:t>
            </a:r>
            <a:endParaRPr/>
          </a:p>
          <a:p>
            <a:pPr marL="434240" lvl="1" indent="-217120" algn="l">
              <a:lnSpc>
                <a:spcPts val="2815"/>
              </a:lnSpc>
              <a:buFont typeface="Arial"/>
              <a:buChar char="•"/>
              <a:defRPr/>
            </a:pPr>
            <a:r>
              <a:rPr lang="en-US" sz="2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Pilote de ligne automatisée </a:t>
            </a:r>
            <a:endParaRPr/>
          </a:p>
          <a:p>
            <a:pPr algn="ctr">
              <a:lnSpc>
                <a:spcPts val="980"/>
              </a:lnSpc>
              <a:defRPr/>
            </a:pPr>
            <a:endParaRPr lang="en-US" sz="2000" b="1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235479855" name="TextBox 42"/>
          <p:cNvSpPr txBox="1"/>
          <p:nvPr/>
        </p:nvSpPr>
        <p:spPr bwMode="auto">
          <a:xfrm>
            <a:off x="17003001" y="8007674"/>
            <a:ext cx="3939709" cy="323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defRPr/>
            </a:pPr>
            <a:r>
              <a:rPr lang="en-US" sz="2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Technicien de scierie</a:t>
            </a:r>
            <a:endParaRPr/>
          </a:p>
          <a:p>
            <a:pPr algn="ctr">
              <a:lnSpc>
                <a:spcPts val="3086"/>
              </a:lnSpc>
              <a:defRPr/>
            </a:pPr>
            <a:endParaRPr lang="en-US" sz="2800" b="1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  <a:defRPr/>
            </a:pPr>
            <a:r>
              <a:rPr lang="en-US" sz="2400" b="1">
                <a:solidFill>
                  <a:srgbClr val="FEFFFE"/>
                </a:solidFill>
                <a:latin typeface="Open Sans Bold"/>
                <a:ea typeface="Open Sans Bold"/>
                <a:cs typeface="Open Sans Bold"/>
              </a:rPr>
              <a:t>Conducteur(trice) opérateur(trice) de scierie</a:t>
            </a:r>
            <a:endParaRPr/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  <a:defRPr/>
            </a:pPr>
            <a:r>
              <a:rPr lang="en-US" sz="2400" b="1">
                <a:solidFill>
                  <a:srgbClr val="FEFFFE"/>
                </a:solidFill>
                <a:latin typeface="Open Sans Bold"/>
                <a:ea typeface="Open Sans Bold"/>
                <a:cs typeface="Open Sans Bold"/>
              </a:rPr>
              <a:t>Responsable de scierie</a:t>
            </a:r>
            <a:endParaRPr/>
          </a:p>
          <a:p>
            <a:pPr algn="just">
              <a:lnSpc>
                <a:spcPts val="1686"/>
              </a:lnSpc>
              <a:defRPr/>
            </a:pPr>
            <a:endParaRPr lang="en-US" sz="2400" b="1">
              <a:solidFill>
                <a:srgbClr val="FEFFFE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934348916" name="TextBox 43"/>
          <p:cNvSpPr txBox="1"/>
          <p:nvPr/>
        </p:nvSpPr>
        <p:spPr bwMode="auto">
          <a:xfrm>
            <a:off x="17360795" y="3634975"/>
            <a:ext cx="3424087" cy="302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ts val="0"/>
              </a:spcBef>
              <a:defRPr/>
            </a:pPr>
            <a:r>
              <a:rPr lang="en-US" sz="2000" b="1">
                <a:solidFill>
                  <a:srgbClr val="000000"/>
                </a:solidFill>
                <a:latin typeface="Open Sans Light Bold"/>
                <a:ea typeface="Open Sans Light Bold"/>
                <a:cs typeface="Open Sans Light Bold"/>
              </a:rPr>
              <a:t>Hors département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02031675" name="Group 2"/>
          <p:cNvGrpSpPr/>
          <p:nvPr/>
        </p:nvGrpSpPr>
        <p:grpSpPr bwMode="auto">
          <a:xfrm>
            <a:off x="383865" y="14291013"/>
            <a:ext cx="20466773" cy="558378"/>
            <a:chOff x="0" y="0"/>
            <a:chExt cx="10272070" cy="280244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0272071" cy="280244"/>
            </a:xfrm>
            <a:custGeom>
              <a:avLst/>
              <a:gdLst/>
              <a:ahLst/>
              <a:cxnLst/>
              <a:rect l="l" t="t" r="r" b="b"/>
              <a:pathLst>
                <a:path w="10272071" h="280244" extrusionOk="0">
                  <a:moveTo>
                    <a:pt x="0" y="0"/>
                  </a:moveTo>
                  <a:lnTo>
                    <a:pt x="10272071" y="0"/>
                  </a:lnTo>
                  <a:lnTo>
                    <a:pt x="10272071" y="280244"/>
                  </a:lnTo>
                  <a:lnTo>
                    <a:pt x="0" y="280244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177836085" name="Group 4"/>
          <p:cNvGrpSpPr/>
          <p:nvPr/>
        </p:nvGrpSpPr>
        <p:grpSpPr bwMode="auto">
          <a:xfrm rot="5400000">
            <a:off x="-47549" y="13188775"/>
            <a:ext cx="1370685" cy="507858"/>
            <a:chOff x="0" y="0"/>
            <a:chExt cx="587146" cy="217546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587146" cy="217546"/>
            </a:xfrm>
            <a:custGeom>
              <a:avLst/>
              <a:gdLst/>
              <a:ahLst/>
              <a:cxnLst/>
              <a:rect l="l" t="t" r="r" b="b"/>
              <a:pathLst>
                <a:path w="587146" h="217546" extrusionOk="0">
                  <a:moveTo>
                    <a:pt x="0" y="0"/>
                  </a:moveTo>
                  <a:lnTo>
                    <a:pt x="587146" y="0"/>
                  </a:lnTo>
                  <a:lnTo>
                    <a:pt x="587146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22952224" name="Group 6"/>
          <p:cNvGrpSpPr/>
          <p:nvPr/>
        </p:nvGrpSpPr>
        <p:grpSpPr bwMode="auto">
          <a:xfrm rot="5400000">
            <a:off x="-363065" y="11350174"/>
            <a:ext cx="2020767" cy="488808"/>
            <a:chOff x="0" y="0"/>
            <a:chExt cx="865615" cy="209386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865615" cy="209386"/>
            </a:xfrm>
            <a:custGeom>
              <a:avLst/>
              <a:gdLst/>
              <a:ahLst/>
              <a:cxnLst/>
              <a:rect l="l" t="t" r="r" b="b"/>
              <a:pathLst>
                <a:path w="865615" h="209386" extrusionOk="0">
                  <a:moveTo>
                    <a:pt x="0" y="0"/>
                  </a:moveTo>
                  <a:lnTo>
                    <a:pt x="865615" y="0"/>
                  </a:lnTo>
                  <a:lnTo>
                    <a:pt x="865615" y="209386"/>
                  </a:lnTo>
                  <a:lnTo>
                    <a:pt x="0" y="20938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293182431" name="Group 8"/>
          <p:cNvGrpSpPr/>
          <p:nvPr/>
        </p:nvGrpSpPr>
        <p:grpSpPr bwMode="auto">
          <a:xfrm rot="5400000">
            <a:off x="-421685" y="8988611"/>
            <a:ext cx="2182976" cy="550272"/>
            <a:chOff x="0" y="0"/>
            <a:chExt cx="605141" cy="152541"/>
          </a:xfrm>
        </p:grpSpPr>
        <p:sp>
          <p:nvSpPr>
            <p:cNvPr id="9" name="Freeform 9"/>
            <p:cNvSpPr/>
            <p:nvPr/>
          </p:nvSpPr>
          <p:spPr bwMode="auto">
            <a:xfrm>
              <a:off x="0" y="0"/>
              <a:ext cx="605141" cy="152541"/>
            </a:xfrm>
            <a:custGeom>
              <a:avLst/>
              <a:gdLst/>
              <a:ahLst/>
              <a:cxnLst/>
              <a:rect l="l" t="t" r="r" b="b"/>
              <a:pathLst>
                <a:path w="605141" h="152541" extrusionOk="0">
                  <a:moveTo>
                    <a:pt x="0" y="0"/>
                  </a:moveTo>
                  <a:lnTo>
                    <a:pt x="605141" y="0"/>
                  </a:lnTo>
                  <a:lnTo>
                    <a:pt x="605141" y="152541"/>
                  </a:lnTo>
                  <a:lnTo>
                    <a:pt x="0" y="152541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559957807" name="Group 10"/>
          <p:cNvGrpSpPr/>
          <p:nvPr/>
        </p:nvGrpSpPr>
        <p:grpSpPr bwMode="auto">
          <a:xfrm>
            <a:off x="1054822" y="12757362"/>
            <a:ext cx="19795817" cy="1380210"/>
            <a:chOff x="0" y="0"/>
            <a:chExt cx="4567549" cy="318460"/>
          </a:xfrm>
        </p:grpSpPr>
        <p:sp>
          <p:nvSpPr>
            <p:cNvPr id="11" name="Freeform 11"/>
            <p:cNvSpPr/>
            <p:nvPr/>
          </p:nvSpPr>
          <p:spPr bwMode="auto">
            <a:xfrm>
              <a:off x="0" y="0"/>
              <a:ext cx="4567549" cy="318460"/>
            </a:xfrm>
            <a:custGeom>
              <a:avLst/>
              <a:gdLst/>
              <a:ahLst/>
              <a:cxnLst/>
              <a:rect l="l" t="t" r="r" b="b"/>
              <a:pathLst>
                <a:path w="4567549" h="318460" extrusionOk="0">
                  <a:moveTo>
                    <a:pt x="0" y="0"/>
                  </a:moveTo>
                  <a:lnTo>
                    <a:pt x="4567549" y="0"/>
                  </a:lnTo>
                  <a:lnTo>
                    <a:pt x="4567549" y="318460"/>
                  </a:lnTo>
                  <a:lnTo>
                    <a:pt x="0" y="318460"/>
                  </a:lnTo>
                  <a:close/>
                </a:path>
              </a:pathLst>
            </a:custGeom>
            <a:solidFill>
              <a:srgbClr val="1692DB"/>
            </a:solidFill>
          </p:spPr>
        </p:sp>
      </p:grpSp>
      <p:grpSp>
        <p:nvGrpSpPr>
          <p:cNvPr id="1564792781" name="Group 12"/>
          <p:cNvGrpSpPr/>
          <p:nvPr/>
        </p:nvGrpSpPr>
        <p:grpSpPr bwMode="auto">
          <a:xfrm>
            <a:off x="1087814" y="8172259"/>
            <a:ext cx="3869154" cy="4432703"/>
            <a:chOff x="0" y="0"/>
            <a:chExt cx="6308356" cy="7227178"/>
          </a:xfrm>
        </p:grpSpPr>
        <p:sp>
          <p:nvSpPr>
            <p:cNvPr id="13" name="Freeform 13"/>
            <p:cNvSpPr/>
            <p:nvPr/>
          </p:nvSpPr>
          <p:spPr bwMode="auto">
            <a:xfrm>
              <a:off x="0" y="0"/>
              <a:ext cx="6308356" cy="7227177"/>
            </a:xfrm>
            <a:custGeom>
              <a:avLst/>
              <a:gdLst/>
              <a:ahLst/>
              <a:cxnLst/>
              <a:rect l="l" t="t" r="r" b="b"/>
              <a:pathLst>
                <a:path w="6308356" h="7227177" extrusionOk="0">
                  <a:moveTo>
                    <a:pt x="0" y="0"/>
                  </a:moveTo>
                  <a:lnTo>
                    <a:pt x="6308356" y="0"/>
                  </a:lnTo>
                  <a:lnTo>
                    <a:pt x="6308356" y="7227177"/>
                  </a:lnTo>
                  <a:lnTo>
                    <a:pt x="0" y="7227177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1213088274" name="Group 14"/>
          <p:cNvGrpSpPr/>
          <p:nvPr/>
        </p:nvGrpSpPr>
        <p:grpSpPr bwMode="auto">
          <a:xfrm>
            <a:off x="10375464" y="8195350"/>
            <a:ext cx="3312056" cy="4409612"/>
            <a:chOff x="0" y="0"/>
            <a:chExt cx="5400050" cy="7189530"/>
          </a:xfrm>
        </p:grpSpPr>
        <p:sp>
          <p:nvSpPr>
            <p:cNvPr id="15" name="Freeform 15"/>
            <p:cNvSpPr/>
            <p:nvPr/>
          </p:nvSpPr>
          <p:spPr bwMode="auto">
            <a:xfrm>
              <a:off x="0" y="0"/>
              <a:ext cx="5400050" cy="7189529"/>
            </a:xfrm>
            <a:custGeom>
              <a:avLst/>
              <a:gdLst/>
              <a:ahLst/>
              <a:cxnLst/>
              <a:rect l="l" t="t" r="r" b="b"/>
              <a:pathLst>
                <a:path w="5400050" h="7189529" extrusionOk="0">
                  <a:moveTo>
                    <a:pt x="0" y="0"/>
                  </a:moveTo>
                  <a:lnTo>
                    <a:pt x="5400050" y="0"/>
                  </a:lnTo>
                  <a:lnTo>
                    <a:pt x="5400050" y="7189529"/>
                  </a:lnTo>
                  <a:lnTo>
                    <a:pt x="0" y="7189529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540451223" name="Group 16"/>
          <p:cNvGrpSpPr/>
          <p:nvPr/>
        </p:nvGrpSpPr>
        <p:grpSpPr bwMode="auto">
          <a:xfrm>
            <a:off x="13830395" y="8195350"/>
            <a:ext cx="3330722" cy="4409612"/>
            <a:chOff x="0" y="0"/>
            <a:chExt cx="5430484" cy="7189530"/>
          </a:xfrm>
        </p:grpSpPr>
        <p:sp>
          <p:nvSpPr>
            <p:cNvPr id="17" name="Freeform 17"/>
            <p:cNvSpPr/>
            <p:nvPr/>
          </p:nvSpPr>
          <p:spPr bwMode="auto">
            <a:xfrm>
              <a:off x="0" y="0"/>
              <a:ext cx="5430484" cy="7189529"/>
            </a:xfrm>
            <a:custGeom>
              <a:avLst/>
              <a:gdLst/>
              <a:ahLst/>
              <a:cxnLst/>
              <a:rect l="l" t="t" r="r" b="b"/>
              <a:pathLst>
                <a:path w="5430484" h="7189529" extrusionOk="0">
                  <a:moveTo>
                    <a:pt x="0" y="0"/>
                  </a:moveTo>
                  <a:lnTo>
                    <a:pt x="5430484" y="0"/>
                  </a:lnTo>
                  <a:lnTo>
                    <a:pt x="5430484" y="7189529"/>
                  </a:lnTo>
                  <a:lnTo>
                    <a:pt x="0" y="7189529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1604737368" name="Group 18"/>
          <p:cNvGrpSpPr/>
          <p:nvPr/>
        </p:nvGrpSpPr>
        <p:grpSpPr bwMode="auto">
          <a:xfrm>
            <a:off x="17303992" y="8195350"/>
            <a:ext cx="3546647" cy="4409612"/>
            <a:chOff x="0" y="0"/>
            <a:chExt cx="5782533" cy="7189530"/>
          </a:xfrm>
        </p:grpSpPr>
        <p:sp>
          <p:nvSpPr>
            <p:cNvPr id="19" name="Freeform 19"/>
            <p:cNvSpPr/>
            <p:nvPr/>
          </p:nvSpPr>
          <p:spPr bwMode="auto">
            <a:xfrm>
              <a:off x="0" y="0"/>
              <a:ext cx="5782533" cy="7189529"/>
            </a:xfrm>
            <a:custGeom>
              <a:avLst/>
              <a:gdLst/>
              <a:ahLst/>
              <a:cxnLst/>
              <a:rect l="l" t="t" r="r" b="b"/>
              <a:pathLst>
                <a:path w="5782533" h="7189529" extrusionOk="0">
                  <a:moveTo>
                    <a:pt x="0" y="0"/>
                  </a:moveTo>
                  <a:lnTo>
                    <a:pt x="5782533" y="0"/>
                  </a:lnTo>
                  <a:lnTo>
                    <a:pt x="5782533" y="7189529"/>
                  </a:lnTo>
                  <a:lnTo>
                    <a:pt x="0" y="7189529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1112163590" name="Group 20"/>
          <p:cNvGrpSpPr/>
          <p:nvPr/>
        </p:nvGrpSpPr>
        <p:grpSpPr bwMode="auto">
          <a:xfrm>
            <a:off x="5078243" y="8195350"/>
            <a:ext cx="5156802" cy="4409612"/>
            <a:chOff x="0" y="0"/>
            <a:chExt cx="8407766" cy="7189530"/>
          </a:xfrm>
        </p:grpSpPr>
        <p:sp>
          <p:nvSpPr>
            <p:cNvPr id="21" name="Freeform 21"/>
            <p:cNvSpPr/>
            <p:nvPr/>
          </p:nvSpPr>
          <p:spPr bwMode="auto">
            <a:xfrm>
              <a:off x="0" y="0"/>
              <a:ext cx="8407766" cy="7189529"/>
            </a:xfrm>
            <a:custGeom>
              <a:avLst/>
              <a:gdLst/>
              <a:ahLst/>
              <a:cxnLst/>
              <a:rect l="l" t="t" r="r" b="b"/>
              <a:pathLst>
                <a:path w="8407766" h="7189529" extrusionOk="0">
                  <a:moveTo>
                    <a:pt x="0" y="0"/>
                  </a:moveTo>
                  <a:lnTo>
                    <a:pt x="8407766" y="0"/>
                  </a:lnTo>
                  <a:lnTo>
                    <a:pt x="8407766" y="7189529"/>
                  </a:lnTo>
                  <a:lnTo>
                    <a:pt x="0" y="7189529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281704114" name="Group 22"/>
          <p:cNvGrpSpPr/>
          <p:nvPr/>
        </p:nvGrpSpPr>
        <p:grpSpPr bwMode="auto">
          <a:xfrm>
            <a:off x="530799" y="1780290"/>
            <a:ext cx="8025437" cy="2817072"/>
            <a:chOff x="0" y="0"/>
            <a:chExt cx="2824096" cy="991308"/>
          </a:xfrm>
        </p:grpSpPr>
        <p:sp>
          <p:nvSpPr>
            <p:cNvPr id="23" name="Freeform 23"/>
            <p:cNvSpPr/>
            <p:nvPr/>
          </p:nvSpPr>
          <p:spPr bwMode="auto">
            <a:xfrm>
              <a:off x="31750" y="31750"/>
              <a:ext cx="2760596" cy="927808"/>
            </a:xfrm>
            <a:custGeom>
              <a:avLst/>
              <a:gdLst/>
              <a:ahLst/>
              <a:cxnLst/>
              <a:rect l="l" t="t" r="r" b="b"/>
              <a:pathLst>
                <a:path w="2760596" h="927808" extrusionOk="0">
                  <a:moveTo>
                    <a:pt x="2667886" y="927808"/>
                  </a:moveTo>
                  <a:lnTo>
                    <a:pt x="92710" y="927808"/>
                  </a:lnTo>
                  <a:cubicBezTo>
                    <a:pt x="41910" y="927808"/>
                    <a:pt x="0" y="885898"/>
                    <a:pt x="0" y="83509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666616" y="0"/>
                  </a:lnTo>
                  <a:cubicBezTo>
                    <a:pt x="2717416" y="0"/>
                    <a:pt x="2759326" y="41910"/>
                    <a:pt x="2759326" y="92710"/>
                  </a:cubicBezTo>
                  <a:lnTo>
                    <a:pt x="2759326" y="833828"/>
                  </a:lnTo>
                  <a:cubicBezTo>
                    <a:pt x="2760596" y="885898"/>
                    <a:pt x="2718686" y="927808"/>
                    <a:pt x="2667886" y="927808"/>
                  </a:cubicBezTo>
                  <a:close/>
                </a:path>
              </a:pathLst>
            </a:custGeom>
            <a:solidFill>
              <a:srgbClr val="5BAAD8"/>
            </a:solidFill>
          </p:spPr>
        </p:sp>
        <p:sp>
          <p:nvSpPr>
            <p:cNvPr id="24" name="Freeform 24"/>
            <p:cNvSpPr/>
            <p:nvPr/>
          </p:nvSpPr>
          <p:spPr bwMode="auto">
            <a:xfrm>
              <a:off x="0" y="0"/>
              <a:ext cx="2824096" cy="991309"/>
            </a:xfrm>
            <a:custGeom>
              <a:avLst/>
              <a:gdLst/>
              <a:ahLst/>
              <a:cxnLst/>
              <a:rect l="l" t="t" r="r" b="b"/>
              <a:pathLst>
                <a:path w="2824096" h="991309" extrusionOk="0">
                  <a:moveTo>
                    <a:pt x="2699636" y="59690"/>
                  </a:moveTo>
                  <a:cubicBezTo>
                    <a:pt x="2735196" y="59690"/>
                    <a:pt x="2764406" y="88900"/>
                    <a:pt x="2764406" y="124460"/>
                  </a:cubicBezTo>
                  <a:lnTo>
                    <a:pt x="2764406" y="866849"/>
                  </a:lnTo>
                  <a:cubicBezTo>
                    <a:pt x="2764406" y="902409"/>
                    <a:pt x="2735196" y="931618"/>
                    <a:pt x="2699636" y="931618"/>
                  </a:cubicBezTo>
                  <a:lnTo>
                    <a:pt x="124460" y="931618"/>
                  </a:lnTo>
                  <a:cubicBezTo>
                    <a:pt x="88900" y="931618"/>
                    <a:pt x="59690" y="902409"/>
                    <a:pt x="59690" y="86684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699636" y="59690"/>
                  </a:lnTo>
                  <a:moveTo>
                    <a:pt x="26996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66849"/>
                  </a:lnTo>
                  <a:cubicBezTo>
                    <a:pt x="0" y="935428"/>
                    <a:pt x="55880" y="991309"/>
                    <a:pt x="124460" y="991309"/>
                  </a:cubicBezTo>
                  <a:lnTo>
                    <a:pt x="2699636" y="991309"/>
                  </a:lnTo>
                  <a:cubicBezTo>
                    <a:pt x="2768216" y="991309"/>
                    <a:pt x="2824096" y="935428"/>
                    <a:pt x="2824096" y="866849"/>
                  </a:cubicBezTo>
                  <a:lnTo>
                    <a:pt x="2824096" y="124460"/>
                  </a:lnTo>
                  <a:cubicBezTo>
                    <a:pt x="2824096" y="55880"/>
                    <a:pt x="2768216" y="0"/>
                    <a:pt x="2699636" y="0"/>
                  </a:cubicBezTo>
                  <a:close/>
                </a:path>
              </a:pathLst>
            </a:custGeom>
            <a:solidFill>
              <a:srgbClr val="B1DEF8"/>
            </a:solidFill>
          </p:spPr>
        </p:sp>
      </p:grpSp>
      <p:sp>
        <p:nvSpPr>
          <p:cNvPr id="949535409" name="Freeform 25"/>
          <p:cNvSpPr/>
          <p:nvPr/>
        </p:nvSpPr>
        <p:spPr bwMode="auto">
          <a:xfrm>
            <a:off x="1087814" y="5128995"/>
            <a:ext cx="3828597" cy="2865666"/>
          </a:xfrm>
          <a:custGeom>
            <a:avLst/>
            <a:gdLst/>
            <a:ahLst/>
            <a:cxnLst/>
            <a:rect l="l" t="t" r="r" b="b"/>
            <a:pathLst>
              <a:path w="3828597" h="2865666" extrusionOk="0">
                <a:moveTo>
                  <a:pt x="0" y="0"/>
                </a:moveTo>
                <a:lnTo>
                  <a:pt x="3828598" y="0"/>
                </a:lnTo>
                <a:lnTo>
                  <a:pt x="3828598" y="2865666"/>
                </a:lnTo>
                <a:lnTo>
                  <a:pt x="0" y="286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476" t="-27949" r="-32425" b="-31578"/>
            </a:stretch>
          </a:blipFill>
        </p:spPr>
      </p:sp>
      <p:sp>
        <p:nvSpPr>
          <p:cNvPr id="1299041194" name="Freeform 26"/>
          <p:cNvSpPr/>
          <p:nvPr/>
        </p:nvSpPr>
        <p:spPr bwMode="auto">
          <a:xfrm>
            <a:off x="5078243" y="5128995"/>
            <a:ext cx="5156802" cy="2865666"/>
          </a:xfrm>
          <a:custGeom>
            <a:avLst/>
            <a:gdLst/>
            <a:ahLst/>
            <a:cxnLst/>
            <a:rect l="l" t="t" r="r" b="b"/>
            <a:pathLst>
              <a:path w="5156802" h="2865666" extrusionOk="0">
                <a:moveTo>
                  <a:pt x="0" y="0"/>
                </a:moveTo>
                <a:lnTo>
                  <a:pt x="5156803" y="0"/>
                </a:lnTo>
                <a:lnTo>
                  <a:pt x="5156803" y="2865666"/>
                </a:lnTo>
                <a:lnTo>
                  <a:pt x="0" y="28656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304" t="-22537" b="-14590"/>
            </a:stretch>
          </a:blipFill>
        </p:spPr>
      </p:sp>
      <p:sp>
        <p:nvSpPr>
          <p:cNvPr id="49531620" name="Freeform 27"/>
          <p:cNvSpPr/>
          <p:nvPr/>
        </p:nvSpPr>
        <p:spPr bwMode="auto">
          <a:xfrm>
            <a:off x="13849445" y="5128995"/>
            <a:ext cx="3311672" cy="2840183"/>
          </a:xfrm>
          <a:custGeom>
            <a:avLst/>
            <a:gdLst/>
            <a:ahLst/>
            <a:cxnLst/>
            <a:rect l="l" t="t" r="r" b="b"/>
            <a:pathLst>
              <a:path w="3311672" h="2840183" extrusionOk="0">
                <a:moveTo>
                  <a:pt x="0" y="0"/>
                </a:moveTo>
                <a:lnTo>
                  <a:pt x="3311672" y="0"/>
                </a:lnTo>
                <a:lnTo>
                  <a:pt x="3311672" y="2840183"/>
                </a:lnTo>
                <a:lnTo>
                  <a:pt x="0" y="2840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432" r="-28574" b="-23601"/>
            </a:stretch>
          </a:blipFill>
        </p:spPr>
      </p:sp>
      <p:sp>
        <p:nvSpPr>
          <p:cNvPr id="102510281" name="Freeform 28"/>
          <p:cNvSpPr/>
          <p:nvPr/>
        </p:nvSpPr>
        <p:spPr bwMode="auto">
          <a:xfrm>
            <a:off x="17303992" y="5126014"/>
            <a:ext cx="3546647" cy="2840183"/>
          </a:xfrm>
          <a:custGeom>
            <a:avLst/>
            <a:gdLst/>
            <a:ahLst/>
            <a:cxnLst/>
            <a:rect l="l" t="t" r="r" b="b"/>
            <a:pathLst>
              <a:path w="3546647" h="2840183" extrusionOk="0">
                <a:moveTo>
                  <a:pt x="0" y="0"/>
                </a:moveTo>
                <a:lnTo>
                  <a:pt x="3546647" y="0"/>
                </a:lnTo>
                <a:lnTo>
                  <a:pt x="3546647" y="2840183"/>
                </a:lnTo>
                <a:lnTo>
                  <a:pt x="0" y="2840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896" r="-29800" b="-1161"/>
            </a:stretch>
          </a:blipFill>
        </p:spPr>
      </p:sp>
      <p:sp>
        <p:nvSpPr>
          <p:cNvPr id="1384650524" name="Freeform 29"/>
          <p:cNvSpPr/>
          <p:nvPr/>
        </p:nvSpPr>
        <p:spPr bwMode="auto">
          <a:xfrm>
            <a:off x="10435071" y="5128995"/>
            <a:ext cx="3252449" cy="2840183"/>
          </a:xfrm>
          <a:custGeom>
            <a:avLst/>
            <a:gdLst/>
            <a:ahLst/>
            <a:cxnLst/>
            <a:rect l="l" t="t" r="r" b="b"/>
            <a:pathLst>
              <a:path w="3252449" h="2840183" extrusionOk="0">
                <a:moveTo>
                  <a:pt x="0" y="0"/>
                </a:moveTo>
                <a:lnTo>
                  <a:pt x="3252449" y="0"/>
                </a:lnTo>
                <a:lnTo>
                  <a:pt x="3252449" y="2840183"/>
                </a:lnTo>
                <a:lnTo>
                  <a:pt x="0" y="2840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071" r="-40711" b="-11860"/>
            </a:stretch>
          </a:blipFill>
        </p:spPr>
      </p:sp>
      <p:sp>
        <p:nvSpPr>
          <p:cNvPr id="1105524828" name="Freeform 30"/>
          <p:cNvSpPr/>
          <p:nvPr/>
        </p:nvSpPr>
        <p:spPr bwMode="auto">
          <a:xfrm>
            <a:off x="769921" y="288797"/>
            <a:ext cx="7269475" cy="1453394"/>
          </a:xfrm>
          <a:custGeom>
            <a:avLst/>
            <a:gdLst/>
            <a:ahLst/>
            <a:cxnLst/>
            <a:rect l="l" t="t" r="r" b="b"/>
            <a:pathLst>
              <a:path w="7269475" h="1453394" extrusionOk="0">
                <a:moveTo>
                  <a:pt x="0" y="0"/>
                </a:moveTo>
                <a:lnTo>
                  <a:pt x="7269475" y="0"/>
                </a:lnTo>
                <a:lnTo>
                  <a:pt x="7269475" y="1453394"/>
                </a:lnTo>
                <a:lnTo>
                  <a:pt x="0" y="14533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610" b="-4608"/>
            </a:stretch>
          </a:blipFill>
        </p:spPr>
      </p:sp>
      <p:grpSp>
        <p:nvGrpSpPr>
          <p:cNvPr id="1851013217" name="Group 31"/>
          <p:cNvGrpSpPr/>
          <p:nvPr/>
        </p:nvGrpSpPr>
        <p:grpSpPr bwMode="auto">
          <a:xfrm>
            <a:off x="11396602" y="288797"/>
            <a:ext cx="6155573" cy="4675292"/>
            <a:chOff x="0" y="0"/>
            <a:chExt cx="1103009" cy="837760"/>
          </a:xfrm>
        </p:grpSpPr>
        <p:sp>
          <p:nvSpPr>
            <p:cNvPr id="32" name="Freeform 32"/>
            <p:cNvSpPr/>
            <p:nvPr/>
          </p:nvSpPr>
          <p:spPr bwMode="auto">
            <a:xfrm>
              <a:off x="0" y="0"/>
              <a:ext cx="1103009" cy="837760"/>
            </a:xfrm>
            <a:custGeom>
              <a:avLst/>
              <a:gdLst/>
              <a:ahLst/>
              <a:cxnLst/>
              <a:rect l="l" t="t" r="r" b="b"/>
              <a:pathLst>
                <a:path w="1103009" h="837760" extrusionOk="0">
                  <a:moveTo>
                    <a:pt x="1103009" y="418880"/>
                  </a:moveTo>
                  <a:lnTo>
                    <a:pt x="899809" y="837760"/>
                  </a:lnTo>
                  <a:lnTo>
                    <a:pt x="203200" y="837760"/>
                  </a:lnTo>
                  <a:lnTo>
                    <a:pt x="0" y="418880"/>
                  </a:lnTo>
                  <a:lnTo>
                    <a:pt x="203200" y="0"/>
                  </a:lnTo>
                  <a:lnTo>
                    <a:pt x="899809" y="0"/>
                  </a:lnTo>
                  <a:lnTo>
                    <a:pt x="1103009" y="418880"/>
                  </a:lnTo>
                  <a:close/>
                </a:path>
              </a:pathLst>
            </a:custGeom>
            <a:solidFill>
              <a:srgbClr val="B1DEF8"/>
            </a:solidFill>
          </p:spPr>
        </p:sp>
        <p:sp>
          <p:nvSpPr>
            <p:cNvPr id="33" name="TextBox 33"/>
            <p:cNvSpPr txBox="1"/>
            <p:nvPr/>
          </p:nvSpPr>
          <p:spPr bwMode="auto">
            <a:xfrm>
              <a:off x="114300" y="-28575"/>
              <a:ext cx="874409" cy="86633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9"/>
                </a:lnSpc>
                <a:defRPr/>
              </a:pPr>
              <a:r>
                <a:rPr lang="en-US" sz="18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Lire, interpréter, modifier un schéma</a:t>
              </a:r>
              <a:endParaRPr/>
            </a:p>
            <a:p>
              <a:pPr algn="ctr">
                <a:lnSpc>
                  <a:spcPts val="2509"/>
                </a:lnSpc>
                <a:defRPr/>
              </a:pPr>
              <a:r>
                <a:rPr lang="en-US" sz="18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Connaitre les réseaux électrique, climatique et de communication</a:t>
              </a:r>
              <a:endParaRPr/>
            </a:p>
            <a:p>
              <a:pPr algn="ctr">
                <a:lnSpc>
                  <a:spcPts val="2509"/>
                </a:lnSpc>
                <a:defRPr/>
              </a:pPr>
              <a:r>
                <a:rPr lang="en-US" sz="18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des bâtiments</a:t>
              </a:r>
              <a:endParaRPr/>
            </a:p>
            <a:p>
              <a:pPr algn="ctr">
                <a:lnSpc>
                  <a:spcPts val="2509"/>
                </a:lnSpc>
                <a:defRPr/>
              </a:pPr>
              <a:r>
                <a:rPr lang="en-US" sz="18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Connaitre le fonctionnement des</a:t>
              </a:r>
              <a:endParaRPr/>
            </a:p>
            <a:p>
              <a:pPr algn="ctr">
                <a:lnSpc>
                  <a:spcPts val="2509"/>
                </a:lnSpc>
                <a:defRPr/>
              </a:pPr>
              <a:r>
                <a:rPr lang="en-US" sz="18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réseaux informatiques</a:t>
              </a:r>
              <a:endParaRPr/>
            </a:p>
            <a:p>
              <a:pPr algn="ctr">
                <a:lnSpc>
                  <a:spcPts val="2509"/>
                </a:lnSpc>
                <a:defRPr/>
              </a:pPr>
              <a:r>
                <a:rPr lang="en-US" sz="18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Mettre en service des automatismes, systèmes domotiques (objets connectés)</a:t>
              </a:r>
              <a:endParaRPr/>
            </a:p>
            <a:p>
              <a:pPr algn="ctr">
                <a:lnSpc>
                  <a:spcPts val="2509"/>
                </a:lnSpc>
                <a:defRPr/>
              </a:pPr>
              <a:r>
                <a:rPr lang="en-US" sz="18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Programmer</a:t>
              </a:r>
              <a:endParaRPr/>
            </a:p>
            <a:p>
              <a:pPr algn="ctr">
                <a:lnSpc>
                  <a:spcPts val="2509"/>
                </a:lnSpc>
                <a:defRPr/>
              </a:pPr>
              <a:r>
                <a:rPr lang="en-US" sz="18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Être capable de gérer l'énergie et la transformation des systèmes pour tenir compte des enjeux climatiques</a:t>
              </a:r>
              <a:endParaRPr/>
            </a:p>
          </p:txBody>
        </p:sp>
      </p:grpSp>
      <p:sp>
        <p:nvSpPr>
          <p:cNvPr id="331155174" name="TextBox 34"/>
          <p:cNvSpPr txBox="1"/>
          <p:nvPr/>
        </p:nvSpPr>
        <p:spPr bwMode="auto">
          <a:xfrm rot="-5533870">
            <a:off x="-4600" y="13287340"/>
            <a:ext cx="1236308" cy="26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6"/>
              </a:lnSpc>
              <a:defRPr/>
            </a:pPr>
            <a:r>
              <a:rPr lang="en-US" sz="1700" spc="3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2nde </a:t>
            </a:r>
            <a:endParaRPr/>
          </a:p>
        </p:txBody>
      </p:sp>
      <p:sp>
        <p:nvSpPr>
          <p:cNvPr id="59995434" name="TextBox 35"/>
          <p:cNvSpPr txBox="1"/>
          <p:nvPr/>
        </p:nvSpPr>
        <p:spPr bwMode="auto">
          <a:xfrm rot="-5400000">
            <a:off x="134459" y="11462177"/>
            <a:ext cx="1019383" cy="26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6"/>
              </a:lnSpc>
              <a:defRPr/>
            </a:pPr>
            <a:r>
              <a:rPr lang="en-US" sz="1700" spc="3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1ère</a:t>
            </a:r>
            <a:endParaRPr/>
          </a:p>
        </p:txBody>
      </p:sp>
      <p:sp>
        <p:nvSpPr>
          <p:cNvPr id="1142107550" name="TextBox 36"/>
          <p:cNvSpPr txBox="1"/>
          <p:nvPr/>
        </p:nvSpPr>
        <p:spPr bwMode="auto">
          <a:xfrm rot="-5400000">
            <a:off x="272977" y="9131345"/>
            <a:ext cx="710584" cy="26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6"/>
              </a:lnSpc>
              <a:defRPr/>
            </a:pPr>
            <a:r>
              <a:rPr lang="en-US" sz="1700" spc="3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Tale</a:t>
            </a:r>
            <a:endParaRPr/>
          </a:p>
        </p:txBody>
      </p:sp>
      <p:sp>
        <p:nvSpPr>
          <p:cNvPr id="1673442926" name="TextBox 37"/>
          <p:cNvSpPr txBox="1"/>
          <p:nvPr/>
        </p:nvSpPr>
        <p:spPr bwMode="auto">
          <a:xfrm>
            <a:off x="6198492" y="12868098"/>
            <a:ext cx="8937622" cy="105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9"/>
              </a:lnSpc>
              <a:defRPr/>
            </a:pPr>
            <a:r>
              <a:rPr lang="en-US" sz="31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MÉTIERS DES TRANSITIONS </a:t>
            </a:r>
            <a:endParaRPr/>
          </a:p>
          <a:p>
            <a:pPr algn="ctr">
              <a:lnSpc>
                <a:spcPts val="4329"/>
              </a:lnSpc>
              <a:defRPr/>
            </a:pPr>
            <a:r>
              <a:rPr lang="en-US" sz="31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NUMERIQUE ET ENERGETIQUE</a:t>
            </a:r>
            <a:endParaRPr/>
          </a:p>
        </p:txBody>
      </p:sp>
      <p:sp>
        <p:nvSpPr>
          <p:cNvPr id="131518672" name="TextBox 38"/>
          <p:cNvSpPr txBox="1"/>
          <p:nvPr/>
        </p:nvSpPr>
        <p:spPr bwMode="auto">
          <a:xfrm>
            <a:off x="1087814" y="8187902"/>
            <a:ext cx="3847553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Métiers de l'électricité et de ses environnements connectés</a:t>
            </a:r>
            <a:endParaRPr/>
          </a:p>
        </p:txBody>
      </p:sp>
      <p:sp>
        <p:nvSpPr>
          <p:cNvPr id="1805850141" name="TextBox 39"/>
          <p:cNvSpPr txBox="1"/>
          <p:nvPr/>
        </p:nvSpPr>
        <p:spPr bwMode="auto">
          <a:xfrm>
            <a:off x="10416021" y="8233622"/>
            <a:ext cx="3074491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Maintenance et efficacité énergétique</a:t>
            </a:r>
            <a:endParaRPr/>
          </a:p>
        </p:txBody>
      </p:sp>
      <p:sp>
        <p:nvSpPr>
          <p:cNvPr id="441929115" name="TextBox 40"/>
          <p:cNvSpPr txBox="1"/>
          <p:nvPr/>
        </p:nvSpPr>
        <p:spPr bwMode="auto">
          <a:xfrm>
            <a:off x="17456392" y="8187902"/>
            <a:ext cx="3191499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Métiers du froid et des énergies renouvelables</a:t>
            </a:r>
            <a:endParaRPr/>
          </a:p>
        </p:txBody>
      </p:sp>
      <p:sp>
        <p:nvSpPr>
          <p:cNvPr id="1882253139" name="TextBox 41"/>
          <p:cNvSpPr txBox="1"/>
          <p:nvPr/>
        </p:nvSpPr>
        <p:spPr bwMode="auto">
          <a:xfrm>
            <a:off x="866828" y="2620794"/>
            <a:ext cx="7075661" cy="97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5"/>
              </a:lnSpc>
              <a:defRPr/>
            </a:pPr>
            <a:r>
              <a:rPr lang="en-US" sz="28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DES TRANSITIONS NUMERIQUE ET ENERGETIQUE</a:t>
            </a:r>
            <a:endParaRPr/>
          </a:p>
        </p:txBody>
      </p:sp>
      <p:sp>
        <p:nvSpPr>
          <p:cNvPr id="2098318599" name="TextBox 42"/>
          <p:cNvSpPr txBox="1"/>
          <p:nvPr/>
        </p:nvSpPr>
        <p:spPr bwMode="auto">
          <a:xfrm>
            <a:off x="13786354" y="8219171"/>
            <a:ext cx="3419160" cy="1066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defRPr/>
            </a:pPr>
            <a:r>
              <a:rPr lang="en-US" sz="1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Installateur en chauffage, climatisation et énergies renouvelables</a:t>
            </a:r>
            <a:endParaRPr/>
          </a:p>
        </p:txBody>
      </p:sp>
      <p:sp>
        <p:nvSpPr>
          <p:cNvPr id="1483454988" name="TextBox 43"/>
          <p:cNvSpPr txBox="1"/>
          <p:nvPr/>
        </p:nvSpPr>
        <p:spPr bwMode="auto">
          <a:xfrm>
            <a:off x="1087813" y="9146751"/>
            <a:ext cx="4004636" cy="347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6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Ascensoriste  </a:t>
            </a:r>
            <a:endParaRPr sz="1800"/>
          </a:p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b="1">
                <a:solidFill>
                  <a:schemeClr val="bg1"/>
                </a:solidFill>
              </a:rPr>
              <a:t>C</a:t>
            </a:r>
            <a:r>
              <a:rPr sz="1600"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hef(fe) de chantier en installations électriques</a:t>
            </a:r>
            <a:endParaRPr sz="1600" b="1">
              <a:solidFill>
                <a:schemeClr val="bg1"/>
              </a:solidFill>
              <a:latin typeface="Open Sans Semibold"/>
              <a:cs typeface="Open Sans Semibold"/>
            </a:endParaRPr>
          </a:p>
          <a:p>
            <a:pPr marL="410207" lvl="1" indent="-205103" algn="l">
              <a:lnSpc>
                <a:spcPts val="2487"/>
              </a:lnSpc>
              <a:buFont typeface="Arial"/>
              <a:buChar char="•"/>
              <a:defRPr/>
            </a:pPr>
            <a:r>
              <a:rPr sz="1600"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Electricien(ne) installateur(trice)</a:t>
            </a:r>
            <a:endParaRPr sz="1600" b="1">
              <a:solidFill>
                <a:schemeClr val="bg1"/>
              </a:solidFill>
              <a:latin typeface="Open Sans Semibold"/>
              <a:cs typeface="Open Sans Semibold"/>
            </a:endParaRPr>
          </a:p>
          <a:p>
            <a:pPr marL="410207" lvl="1" indent="-205103" algn="l">
              <a:lnSpc>
                <a:spcPts val="2487"/>
              </a:lnSpc>
              <a:buFont typeface="Arial"/>
              <a:buChar char="•"/>
              <a:defRPr/>
            </a:pPr>
            <a:r>
              <a:rPr sz="1600"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Electrobobinier(ère)</a:t>
            </a:r>
            <a:endParaRPr sz="1600" b="1">
              <a:solidFill>
                <a:schemeClr val="bg1"/>
              </a:solidFill>
              <a:latin typeface="Open Sans Semibold"/>
              <a:cs typeface="Open Sans Semibold"/>
            </a:endParaRPr>
          </a:p>
          <a:p>
            <a:pPr marL="410207" lvl="1" indent="-205103" algn="l">
              <a:lnSpc>
                <a:spcPts val="2487"/>
              </a:lnSpc>
              <a:buFont typeface="Arial"/>
              <a:buChar char="•"/>
              <a:defRPr/>
            </a:pPr>
            <a:r>
              <a:rPr sz="1600"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Monteur(euse)câbleur(euse)</a:t>
            </a:r>
            <a:endParaRPr sz="1600" b="1">
              <a:solidFill>
                <a:schemeClr val="bg1"/>
              </a:solidFill>
              <a:latin typeface="Open Sans Semibold"/>
              <a:cs typeface="Open Sans Semibold"/>
            </a:endParaRPr>
          </a:p>
          <a:p>
            <a:pPr marL="410207" lvl="1" indent="-205103" algn="l">
              <a:lnSpc>
                <a:spcPts val="2487"/>
              </a:lnSpc>
              <a:buFont typeface="Arial"/>
              <a:buChar char="•"/>
              <a:defRPr/>
            </a:pPr>
            <a:r>
              <a:rPr sz="1600"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Monteur(euse) en réseaux d’énergie (électricité)</a:t>
            </a:r>
            <a:endParaRPr sz="1600" b="1">
              <a:solidFill>
                <a:schemeClr val="bg1"/>
              </a:solidFill>
              <a:latin typeface="Open Sans Semibold"/>
              <a:cs typeface="Open Sans Semibold"/>
            </a:endParaRPr>
          </a:p>
          <a:p>
            <a:pPr marL="410207" lvl="1" indent="-205103" algn="l">
              <a:lnSpc>
                <a:spcPts val="2487"/>
              </a:lnSpc>
              <a:buFont typeface="Arial"/>
              <a:buChar char="•"/>
              <a:defRPr/>
            </a:pPr>
            <a:r>
              <a:rPr sz="1600"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Monteur(euse) en réseaux de communication (fibre) </a:t>
            </a:r>
          </a:p>
          <a:p>
            <a:pPr marL="410207" lvl="1" indent="-205103" algn="l">
              <a:lnSpc>
                <a:spcPts val="2487"/>
              </a:lnSpc>
              <a:buFont typeface="Arial"/>
              <a:buChar char="•"/>
              <a:defRPr/>
            </a:pPr>
            <a:r>
              <a:rPr sz="1600"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Régisseur(euse) lumière   </a:t>
            </a:r>
            <a:r>
              <a:rPr sz="2600"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 ...</a:t>
            </a:r>
            <a:endParaRPr sz="1600" b="1">
              <a:solidFill>
                <a:schemeClr val="bg1"/>
              </a:solidFill>
              <a:latin typeface="Open Sans Semibold"/>
              <a:cs typeface="Open Sans Semibold"/>
            </a:endParaRPr>
          </a:p>
        </p:txBody>
      </p:sp>
      <p:sp>
        <p:nvSpPr>
          <p:cNvPr id="1626085810" name="TextBox 44"/>
          <p:cNvSpPr txBox="1"/>
          <p:nvPr/>
        </p:nvSpPr>
        <p:spPr bwMode="auto">
          <a:xfrm>
            <a:off x="10469660" y="9321116"/>
            <a:ext cx="3220378" cy="3161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9"/>
              </a:lnSpc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° Plombier(e)</a:t>
            </a:r>
            <a:endParaRPr/>
          </a:p>
          <a:p>
            <a:pPr algn="l">
              <a:lnSpc>
                <a:spcPts val="2489"/>
              </a:lnSpc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° Responsable SAV</a:t>
            </a:r>
            <a:endParaRPr/>
          </a:p>
          <a:p>
            <a:pPr algn="l">
              <a:lnSpc>
                <a:spcPts val="2489"/>
              </a:lnSpc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° Technicien(ne) d'intervention clientèle gaz</a:t>
            </a:r>
            <a:endParaRPr/>
          </a:p>
          <a:p>
            <a:pPr algn="l">
              <a:lnSpc>
                <a:spcPts val="2489"/>
              </a:lnSpc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° Technicien(ne) de maintenance en génie climatique</a:t>
            </a:r>
            <a:endParaRPr/>
          </a:p>
          <a:p>
            <a:pPr algn="l">
              <a:lnSpc>
                <a:spcPts val="2488"/>
              </a:lnSpc>
              <a:defRPr/>
            </a:pPr>
            <a:endParaRPr/>
          </a:p>
          <a:p>
            <a:pPr algn="l">
              <a:lnSpc>
                <a:spcPts val="2489"/>
              </a:lnSpc>
              <a:spcBef>
                <a:spcPts val="0"/>
              </a:spcBef>
              <a:defRPr/>
            </a:pPr>
            <a:endParaRPr lang="en-US" sz="1900" b="1" spc="38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1528835889" name="TextBox 45"/>
          <p:cNvSpPr txBox="1"/>
          <p:nvPr/>
        </p:nvSpPr>
        <p:spPr bwMode="auto">
          <a:xfrm>
            <a:off x="13987321" y="9163065"/>
            <a:ext cx="3149044" cy="34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9"/>
              </a:lnSpc>
              <a:defRPr/>
            </a:pPr>
            <a:r>
              <a:rPr lang="en-US" sz="16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° Monteur(euse) en installations thermique</a:t>
            </a:r>
            <a:endParaRPr sz="1600"/>
          </a:p>
          <a:p>
            <a:pPr algn="l">
              <a:lnSpc>
                <a:spcPts val="2489"/>
              </a:lnSpc>
              <a:defRPr/>
            </a:pPr>
            <a:r>
              <a:rPr lang="en-US" sz="16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 et climatique</a:t>
            </a:r>
            <a:endParaRPr sz="1600"/>
          </a:p>
          <a:p>
            <a:pPr algn="l">
              <a:lnSpc>
                <a:spcPts val="2489"/>
              </a:lnSpc>
              <a:defRPr/>
            </a:pPr>
            <a:r>
              <a:rPr lang="en-US" sz="16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° Opérateur(trice) de raffinerie</a:t>
            </a:r>
            <a:endParaRPr sz="1600"/>
          </a:p>
          <a:p>
            <a:pPr algn="l">
              <a:lnSpc>
                <a:spcPts val="2489"/>
              </a:lnSpc>
              <a:defRPr/>
            </a:pPr>
            <a:r>
              <a:rPr lang="en-US" sz="16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° Plombier</a:t>
            </a:r>
            <a:endParaRPr sz="1600"/>
          </a:p>
          <a:p>
            <a:pPr algn="l">
              <a:lnSpc>
                <a:spcPts val="2489"/>
              </a:lnSpc>
              <a:defRPr/>
            </a:pPr>
            <a:r>
              <a:rPr lang="en-US" sz="16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° Technicien(ne) d'intervention clientèle gaz</a:t>
            </a:r>
            <a:endParaRPr sz="1600"/>
          </a:p>
          <a:p>
            <a:pPr algn="l">
              <a:lnSpc>
                <a:spcPts val="2489"/>
              </a:lnSpc>
              <a:defRPr/>
            </a:pPr>
            <a:r>
              <a:rPr lang="en-US" sz="1600" b="1" i="0" u="none" strike="noStrike" cap="none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° Technicien(ne) de maintenance en génie climatique</a:t>
            </a:r>
            <a:endParaRPr lang="en-US" sz="1900" b="1" spc="38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300500701" name="TextBox 46"/>
          <p:cNvSpPr txBox="1"/>
          <p:nvPr/>
        </p:nvSpPr>
        <p:spPr bwMode="auto">
          <a:xfrm>
            <a:off x="17303991" y="9321116"/>
            <a:ext cx="3797881" cy="1264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Technicien(ne) de maintenance</a:t>
            </a:r>
            <a:endParaRPr b="1">
              <a:solidFill>
                <a:schemeClr val="bg1"/>
              </a:solidFill>
              <a:latin typeface="Open Sans Semibold"/>
              <a:cs typeface="Open Sans Semibold"/>
            </a:endParaRPr>
          </a:p>
          <a:p>
            <a:pPr lvl="1" algn="l">
              <a:lnSpc>
                <a:spcPts val="2487"/>
              </a:lnSpc>
              <a:defRPr/>
            </a:pPr>
            <a:r>
              <a:rPr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 en génie climatique</a:t>
            </a:r>
            <a:endParaRPr b="1">
              <a:solidFill>
                <a:schemeClr val="bg1"/>
              </a:solidFill>
              <a:latin typeface="Open Sans Semibold"/>
              <a:cs typeface="Open Sans Semibold"/>
            </a:endParaRPr>
          </a:p>
          <a:p>
            <a:pPr marL="410207" lvl="1" indent="-205103" algn="l">
              <a:lnSpc>
                <a:spcPts val="2487"/>
              </a:lnSpc>
              <a:buFont typeface="Arial"/>
              <a:buChar char="•"/>
              <a:defRPr/>
            </a:pPr>
            <a:r>
              <a:rPr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Technicien(ne) frigoriste</a:t>
            </a:r>
            <a:endParaRPr b="1">
              <a:solidFill>
                <a:schemeClr val="bg1"/>
              </a:solidFill>
              <a:latin typeface="Open Sans Semibold"/>
              <a:cs typeface="Open Sans Semibold"/>
            </a:endParaRPr>
          </a:p>
        </p:txBody>
      </p:sp>
      <p:sp>
        <p:nvSpPr>
          <p:cNvPr id="525959082" name="TextBox 47"/>
          <p:cNvSpPr txBox="1"/>
          <p:nvPr/>
        </p:nvSpPr>
        <p:spPr bwMode="auto">
          <a:xfrm>
            <a:off x="5739395" y="14337587"/>
            <a:ext cx="11490750" cy="332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1"/>
              </a:lnSpc>
              <a:defRPr/>
            </a:pPr>
            <a:r>
              <a:rPr lang="en-US" sz="210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Après la 3ème </a:t>
            </a:r>
            <a:endParaRPr/>
          </a:p>
        </p:txBody>
      </p:sp>
      <p:sp>
        <p:nvSpPr>
          <p:cNvPr id="1207708436" name="TextBox 48"/>
          <p:cNvSpPr txBox="1"/>
          <p:nvPr/>
        </p:nvSpPr>
        <p:spPr bwMode="auto">
          <a:xfrm>
            <a:off x="5594589" y="8243146"/>
            <a:ext cx="4231856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Cybersécurité, Informatique et réseaux, Electronique</a:t>
            </a:r>
            <a:endParaRPr/>
          </a:p>
        </p:txBody>
      </p:sp>
      <p:sp>
        <p:nvSpPr>
          <p:cNvPr id="1210366170" name="TextBox 49"/>
          <p:cNvSpPr txBox="1"/>
          <p:nvPr/>
        </p:nvSpPr>
        <p:spPr bwMode="auto">
          <a:xfrm>
            <a:off x="4916412" y="9321116"/>
            <a:ext cx="5587586" cy="3160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Dépanneur(euse) en électroménager</a:t>
            </a:r>
            <a:endParaRPr b="1">
              <a:solidFill>
                <a:schemeClr val="bg1"/>
              </a:solidFill>
              <a:latin typeface="Open Sans Semibold"/>
              <a:cs typeface="Open Sans Semibold"/>
            </a:endParaRPr>
          </a:p>
          <a:p>
            <a:pPr marL="410207" lvl="1" indent="-205103" algn="l">
              <a:lnSpc>
                <a:spcPts val="2487"/>
              </a:lnSpc>
              <a:buFont typeface="Arial"/>
              <a:buChar char="•"/>
              <a:defRPr/>
            </a:pPr>
            <a:r>
              <a:rPr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Installateur(trice) en télécoms</a:t>
            </a:r>
            <a:endParaRPr b="1">
              <a:solidFill>
                <a:schemeClr val="bg1"/>
              </a:solidFill>
              <a:latin typeface="Open Sans Semibold"/>
              <a:cs typeface="Open Sans Semibold"/>
            </a:endParaRPr>
          </a:p>
          <a:p>
            <a:pPr marL="410207" lvl="1" indent="-205103" algn="l">
              <a:lnSpc>
                <a:spcPts val="2487"/>
              </a:lnSpc>
              <a:buFont typeface="Arial"/>
              <a:buChar char="•"/>
              <a:defRPr/>
            </a:pPr>
            <a:r>
              <a:rPr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Monteur(euse)câbleur(euse)</a:t>
            </a:r>
            <a:endParaRPr b="1">
              <a:solidFill>
                <a:schemeClr val="bg1"/>
              </a:solidFill>
              <a:latin typeface="Open Sans Semibold"/>
              <a:cs typeface="Open Sans Semibold"/>
            </a:endParaRPr>
          </a:p>
          <a:p>
            <a:pPr marL="410207" lvl="1" indent="-205103" algn="l">
              <a:lnSpc>
                <a:spcPts val="2487"/>
              </a:lnSpc>
              <a:buFont typeface="Arial"/>
              <a:buChar char="•"/>
              <a:defRPr/>
            </a:pPr>
            <a:r>
              <a:rPr sz="1800"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Monteur(euse) en réseaux de communi-</a:t>
            </a:r>
          </a:p>
          <a:p>
            <a:pPr lvl="1" algn="l">
              <a:lnSpc>
                <a:spcPts val="2487"/>
              </a:lnSpc>
              <a:defRPr/>
            </a:pPr>
            <a:r>
              <a:rPr sz="1800"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-cation</a:t>
            </a:r>
            <a:r>
              <a:rPr sz="1800" b="1">
                <a:solidFill>
                  <a:schemeClr val="bg1"/>
                </a:solidFill>
                <a:latin typeface="Open Sans Semibold"/>
                <a:cs typeface="Open Sans Semibold"/>
              </a:rPr>
              <a:t> (fibre)</a:t>
            </a:r>
          </a:p>
          <a:p>
            <a:pPr marL="410207" lvl="1" indent="-205103" algn="l">
              <a:lnSpc>
                <a:spcPts val="2487"/>
              </a:lnSpc>
              <a:buFont typeface="Arial"/>
              <a:buChar char="•"/>
              <a:defRPr/>
            </a:pPr>
            <a:r>
              <a:rPr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Officier(ère) marinier(ère)</a:t>
            </a:r>
            <a:endParaRPr b="1">
              <a:solidFill>
                <a:schemeClr val="bg1"/>
              </a:solidFill>
              <a:latin typeface="Open Sans Semibold"/>
              <a:cs typeface="Open Sans Semibold"/>
            </a:endParaRPr>
          </a:p>
          <a:p>
            <a:pPr marL="410207" lvl="1" indent="-205103" algn="l">
              <a:lnSpc>
                <a:spcPts val="2487"/>
              </a:lnSpc>
              <a:buFont typeface="Arial"/>
              <a:buChar char="•"/>
              <a:defRPr/>
            </a:pPr>
            <a:r>
              <a:rPr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Opérateur(trice) sur machine à commande numérique</a:t>
            </a:r>
            <a:endParaRPr b="1">
              <a:solidFill>
                <a:schemeClr val="bg1"/>
              </a:solidFill>
              <a:latin typeface="Open Sans Semibold"/>
              <a:cs typeface="Open Sans Semibold"/>
            </a:endParaRPr>
          </a:p>
          <a:p>
            <a:pPr marL="410207" lvl="1" indent="-205103" algn="l">
              <a:lnSpc>
                <a:spcPts val="2487"/>
              </a:lnSpc>
              <a:buFont typeface="Arial"/>
              <a:buChar char="•"/>
              <a:defRPr/>
            </a:pPr>
            <a:r>
              <a:rPr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Technicien(ne) de maintenance en informatique                            </a:t>
            </a:r>
            <a:r>
              <a:rPr sz="2600"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 ...</a:t>
            </a:r>
            <a:endParaRPr sz="2600" b="1">
              <a:solidFill>
                <a:schemeClr val="bg1"/>
              </a:solidFill>
              <a:latin typeface="Open Sans Semibold"/>
              <a:cs typeface="Open Sans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28416879" name="Group 20"/>
          <p:cNvGrpSpPr/>
          <p:nvPr/>
        </p:nvGrpSpPr>
        <p:grpSpPr bwMode="auto">
          <a:xfrm>
            <a:off x="12446733" y="4482684"/>
            <a:ext cx="5188510" cy="714508"/>
            <a:chOff x="0" y="0"/>
            <a:chExt cx="5188510" cy="714508"/>
          </a:xfrm>
        </p:grpSpPr>
        <p:sp>
          <p:nvSpPr>
            <p:cNvPr id="1555556837" name="Freeform 21"/>
            <p:cNvSpPr/>
            <p:nvPr/>
          </p:nvSpPr>
          <p:spPr bwMode="auto">
            <a:xfrm>
              <a:off x="0" y="0"/>
              <a:ext cx="5188510" cy="714508"/>
            </a:xfrm>
            <a:custGeom>
              <a:avLst/>
              <a:gdLst/>
              <a:ahLst/>
              <a:cxnLst/>
              <a:rect l="l" t="t" r="r" b="b"/>
              <a:pathLst>
                <a:path w="4467493" h="729764" extrusionOk="0">
                  <a:moveTo>
                    <a:pt x="0" y="0"/>
                  </a:moveTo>
                  <a:lnTo>
                    <a:pt x="4467493" y="0"/>
                  </a:lnTo>
                  <a:lnTo>
                    <a:pt x="4467493" y="729764"/>
                  </a:lnTo>
                  <a:lnTo>
                    <a:pt x="0" y="729764"/>
                  </a:lnTo>
                  <a:close/>
                </a:path>
              </a:pathLst>
            </a:custGeom>
            <a:solidFill>
              <a:srgbClr val="B1DEF8"/>
            </a:solidFill>
          </p:spPr>
        </p:sp>
      </p:grpSp>
      <p:sp>
        <p:nvSpPr>
          <p:cNvPr id="1018965294" name="TextBox 2"/>
          <p:cNvSpPr txBox="1"/>
          <p:nvPr/>
        </p:nvSpPr>
        <p:spPr bwMode="auto">
          <a:xfrm>
            <a:off x="6537236" y="14360373"/>
            <a:ext cx="8552727" cy="26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6"/>
              </a:lnSpc>
              <a:defRPr/>
            </a:pPr>
            <a:r>
              <a:rPr lang="en-US" sz="1700" spc="3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Après la 3ème </a:t>
            </a:r>
            <a:endParaRPr/>
          </a:p>
        </p:txBody>
      </p:sp>
      <p:grpSp>
        <p:nvGrpSpPr>
          <p:cNvPr id="772257218" name="Group 3"/>
          <p:cNvGrpSpPr/>
          <p:nvPr/>
        </p:nvGrpSpPr>
        <p:grpSpPr bwMode="auto">
          <a:xfrm>
            <a:off x="1714800" y="8542178"/>
            <a:ext cx="2505232" cy="3956855"/>
            <a:chOff x="0" y="0"/>
            <a:chExt cx="4084586" cy="6451345"/>
          </a:xfrm>
        </p:grpSpPr>
        <p:sp>
          <p:nvSpPr>
            <p:cNvPr id="4" name="Freeform 4"/>
            <p:cNvSpPr/>
            <p:nvPr/>
          </p:nvSpPr>
          <p:spPr bwMode="auto">
            <a:xfrm>
              <a:off x="0" y="0"/>
              <a:ext cx="4084586" cy="6451345"/>
            </a:xfrm>
            <a:custGeom>
              <a:avLst/>
              <a:gdLst/>
              <a:ahLst/>
              <a:cxnLst/>
              <a:rect l="l" t="t" r="r" b="b"/>
              <a:pathLst>
                <a:path w="4084586" h="6451345" extrusionOk="0">
                  <a:moveTo>
                    <a:pt x="0" y="0"/>
                  </a:moveTo>
                  <a:lnTo>
                    <a:pt x="4084586" y="0"/>
                  </a:lnTo>
                  <a:lnTo>
                    <a:pt x="4084586" y="6451345"/>
                  </a:lnTo>
                  <a:lnTo>
                    <a:pt x="0" y="6451345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1027024046" name="Group 5"/>
          <p:cNvGrpSpPr/>
          <p:nvPr/>
        </p:nvGrpSpPr>
        <p:grpSpPr bwMode="auto">
          <a:xfrm>
            <a:off x="1724685" y="12573864"/>
            <a:ext cx="18845194" cy="1612374"/>
            <a:chOff x="0" y="0"/>
            <a:chExt cx="6133950" cy="524814"/>
          </a:xfrm>
        </p:grpSpPr>
        <p:sp>
          <p:nvSpPr>
            <p:cNvPr id="6" name="Freeform 6"/>
            <p:cNvSpPr/>
            <p:nvPr/>
          </p:nvSpPr>
          <p:spPr bwMode="auto">
            <a:xfrm>
              <a:off x="0" y="0"/>
              <a:ext cx="6133950" cy="524814"/>
            </a:xfrm>
            <a:custGeom>
              <a:avLst/>
              <a:gdLst/>
              <a:ahLst/>
              <a:cxnLst/>
              <a:rect l="l" t="t" r="r" b="b"/>
              <a:pathLst>
                <a:path w="6133950" h="524814" extrusionOk="0">
                  <a:moveTo>
                    <a:pt x="0" y="0"/>
                  </a:moveTo>
                  <a:lnTo>
                    <a:pt x="6133950" y="0"/>
                  </a:lnTo>
                  <a:lnTo>
                    <a:pt x="6133950" y="524814"/>
                  </a:lnTo>
                  <a:lnTo>
                    <a:pt x="0" y="524814"/>
                  </a:lnTo>
                  <a:close/>
                </a:path>
              </a:pathLst>
            </a:custGeom>
            <a:solidFill>
              <a:srgbClr val="1692DB"/>
            </a:solidFill>
          </p:spPr>
        </p:sp>
      </p:grpSp>
      <p:grpSp>
        <p:nvGrpSpPr>
          <p:cNvPr id="559892325" name="Group 7"/>
          <p:cNvGrpSpPr/>
          <p:nvPr/>
        </p:nvGrpSpPr>
        <p:grpSpPr bwMode="auto">
          <a:xfrm>
            <a:off x="1038221" y="14271963"/>
            <a:ext cx="19531658" cy="607659"/>
            <a:chOff x="0" y="0"/>
            <a:chExt cx="9313456" cy="289756"/>
          </a:xfrm>
        </p:grpSpPr>
        <p:sp>
          <p:nvSpPr>
            <p:cNvPr id="8" name="Freeform 8"/>
            <p:cNvSpPr/>
            <p:nvPr/>
          </p:nvSpPr>
          <p:spPr bwMode="auto">
            <a:xfrm>
              <a:off x="0" y="0"/>
              <a:ext cx="9313456" cy="289756"/>
            </a:xfrm>
            <a:custGeom>
              <a:avLst/>
              <a:gdLst/>
              <a:ahLst/>
              <a:cxnLst/>
              <a:rect l="l" t="t" r="r" b="b"/>
              <a:pathLst>
                <a:path w="9313456" h="289756" extrusionOk="0">
                  <a:moveTo>
                    <a:pt x="0" y="0"/>
                  </a:moveTo>
                  <a:lnTo>
                    <a:pt x="9313456" y="0"/>
                  </a:lnTo>
                  <a:lnTo>
                    <a:pt x="9313456" y="289756"/>
                  </a:lnTo>
                  <a:lnTo>
                    <a:pt x="0" y="28975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906981428" name="Group 9"/>
          <p:cNvGrpSpPr/>
          <p:nvPr/>
        </p:nvGrpSpPr>
        <p:grpSpPr bwMode="auto">
          <a:xfrm rot="5400000">
            <a:off x="485963" y="13126122"/>
            <a:ext cx="1612374" cy="507858"/>
            <a:chOff x="0" y="0"/>
            <a:chExt cx="690676" cy="217546"/>
          </a:xfrm>
        </p:grpSpPr>
        <p:sp>
          <p:nvSpPr>
            <p:cNvPr id="10" name="Freeform 10"/>
            <p:cNvSpPr/>
            <p:nvPr/>
          </p:nvSpPr>
          <p:spPr bwMode="auto">
            <a:xfrm>
              <a:off x="0" y="0"/>
              <a:ext cx="690676" cy="217546"/>
            </a:xfrm>
            <a:custGeom>
              <a:avLst/>
              <a:gdLst/>
              <a:ahLst/>
              <a:cxnLst/>
              <a:rect l="l" t="t" r="r" b="b"/>
              <a:pathLst>
                <a:path w="690676" h="217546" extrusionOk="0">
                  <a:moveTo>
                    <a:pt x="0" y="0"/>
                  </a:moveTo>
                  <a:lnTo>
                    <a:pt x="690676" y="0"/>
                  </a:lnTo>
                  <a:lnTo>
                    <a:pt x="690676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96232768" name="Group 11"/>
          <p:cNvGrpSpPr/>
          <p:nvPr/>
        </p:nvGrpSpPr>
        <p:grpSpPr bwMode="auto">
          <a:xfrm rot="5400000">
            <a:off x="383828" y="11325887"/>
            <a:ext cx="1816645" cy="507858"/>
            <a:chOff x="0" y="0"/>
            <a:chExt cx="778177" cy="217546"/>
          </a:xfrm>
        </p:grpSpPr>
        <p:sp>
          <p:nvSpPr>
            <p:cNvPr id="12" name="Freeform 12"/>
            <p:cNvSpPr/>
            <p:nvPr/>
          </p:nvSpPr>
          <p:spPr bwMode="auto">
            <a:xfrm>
              <a:off x="0" y="0"/>
              <a:ext cx="778177" cy="217546"/>
            </a:xfrm>
            <a:custGeom>
              <a:avLst/>
              <a:gdLst/>
              <a:ahLst/>
              <a:cxnLst/>
              <a:rect l="l" t="t" r="r" b="b"/>
              <a:pathLst>
                <a:path w="778177" h="217546" extrusionOk="0">
                  <a:moveTo>
                    <a:pt x="0" y="0"/>
                  </a:moveTo>
                  <a:lnTo>
                    <a:pt x="778177" y="0"/>
                  </a:lnTo>
                  <a:lnTo>
                    <a:pt x="778177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354065355" name="Group 13"/>
          <p:cNvGrpSpPr/>
          <p:nvPr/>
        </p:nvGrpSpPr>
        <p:grpSpPr bwMode="auto">
          <a:xfrm rot="5400000">
            <a:off x="297495" y="9287127"/>
            <a:ext cx="1997757" cy="507858"/>
            <a:chOff x="0" y="0"/>
            <a:chExt cx="855758" cy="217546"/>
          </a:xfrm>
        </p:grpSpPr>
        <p:sp>
          <p:nvSpPr>
            <p:cNvPr id="14" name="Freeform 14"/>
            <p:cNvSpPr/>
            <p:nvPr/>
          </p:nvSpPr>
          <p:spPr bwMode="auto">
            <a:xfrm>
              <a:off x="0" y="0"/>
              <a:ext cx="855758" cy="217546"/>
            </a:xfrm>
            <a:custGeom>
              <a:avLst/>
              <a:gdLst/>
              <a:ahLst/>
              <a:cxnLst/>
              <a:rect l="l" t="t" r="r" b="b"/>
              <a:pathLst>
                <a:path w="855758" h="217546" extrusionOk="0">
                  <a:moveTo>
                    <a:pt x="0" y="0"/>
                  </a:moveTo>
                  <a:lnTo>
                    <a:pt x="855758" y="0"/>
                  </a:lnTo>
                  <a:lnTo>
                    <a:pt x="855758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2125308454" name="Group 15"/>
          <p:cNvGrpSpPr/>
          <p:nvPr/>
        </p:nvGrpSpPr>
        <p:grpSpPr bwMode="auto">
          <a:xfrm>
            <a:off x="4391730" y="8520390"/>
            <a:ext cx="2508386" cy="3967749"/>
            <a:chOff x="0" y="0"/>
            <a:chExt cx="4089729" cy="6469107"/>
          </a:xfrm>
        </p:grpSpPr>
        <p:sp>
          <p:nvSpPr>
            <p:cNvPr id="16" name="Freeform 16"/>
            <p:cNvSpPr/>
            <p:nvPr/>
          </p:nvSpPr>
          <p:spPr bwMode="auto">
            <a:xfrm>
              <a:off x="0" y="0"/>
              <a:ext cx="4089729" cy="6469107"/>
            </a:xfrm>
            <a:custGeom>
              <a:avLst/>
              <a:gdLst/>
              <a:ahLst/>
              <a:cxnLst/>
              <a:rect l="l" t="t" r="r" b="b"/>
              <a:pathLst>
                <a:path w="4089729" h="6469107" extrusionOk="0">
                  <a:moveTo>
                    <a:pt x="0" y="0"/>
                  </a:moveTo>
                  <a:lnTo>
                    <a:pt x="4089729" y="0"/>
                  </a:lnTo>
                  <a:lnTo>
                    <a:pt x="4089729" y="6469107"/>
                  </a:lnTo>
                  <a:lnTo>
                    <a:pt x="0" y="6469107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1036564514" name="Group 17"/>
          <p:cNvGrpSpPr/>
          <p:nvPr/>
        </p:nvGrpSpPr>
        <p:grpSpPr bwMode="auto">
          <a:xfrm>
            <a:off x="7043103" y="8520390"/>
            <a:ext cx="2540133" cy="3967749"/>
            <a:chOff x="0" y="0"/>
            <a:chExt cx="4141490" cy="6469107"/>
          </a:xfrm>
        </p:grpSpPr>
        <p:sp>
          <p:nvSpPr>
            <p:cNvPr id="18" name="Freeform 18"/>
            <p:cNvSpPr/>
            <p:nvPr/>
          </p:nvSpPr>
          <p:spPr bwMode="auto">
            <a:xfrm>
              <a:off x="0" y="0"/>
              <a:ext cx="4141490" cy="6469107"/>
            </a:xfrm>
            <a:custGeom>
              <a:avLst/>
              <a:gdLst/>
              <a:ahLst/>
              <a:cxnLst/>
              <a:rect l="l" t="t" r="r" b="b"/>
              <a:pathLst>
                <a:path w="4141490" h="6469107" extrusionOk="0">
                  <a:moveTo>
                    <a:pt x="0" y="0"/>
                  </a:moveTo>
                  <a:lnTo>
                    <a:pt x="4141490" y="0"/>
                  </a:lnTo>
                  <a:lnTo>
                    <a:pt x="4141490" y="6469107"/>
                  </a:lnTo>
                  <a:lnTo>
                    <a:pt x="0" y="6469107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2084836182" name="Group 19"/>
          <p:cNvGrpSpPr/>
          <p:nvPr/>
        </p:nvGrpSpPr>
        <p:grpSpPr bwMode="auto">
          <a:xfrm>
            <a:off x="9682086" y="8520390"/>
            <a:ext cx="2629485" cy="3967749"/>
            <a:chOff x="0" y="0"/>
            <a:chExt cx="4287171" cy="6469107"/>
          </a:xfrm>
        </p:grpSpPr>
        <p:sp>
          <p:nvSpPr>
            <p:cNvPr id="20" name="Freeform 20"/>
            <p:cNvSpPr/>
            <p:nvPr/>
          </p:nvSpPr>
          <p:spPr bwMode="auto">
            <a:xfrm>
              <a:off x="0" y="0"/>
              <a:ext cx="4287170" cy="6469107"/>
            </a:xfrm>
            <a:custGeom>
              <a:avLst/>
              <a:gdLst/>
              <a:ahLst/>
              <a:cxnLst/>
              <a:rect l="l" t="t" r="r" b="b"/>
              <a:pathLst>
                <a:path w="4287170" h="6469107" extrusionOk="0">
                  <a:moveTo>
                    <a:pt x="0" y="0"/>
                  </a:moveTo>
                  <a:lnTo>
                    <a:pt x="4287170" y="0"/>
                  </a:lnTo>
                  <a:lnTo>
                    <a:pt x="4287170" y="6469107"/>
                  </a:lnTo>
                  <a:lnTo>
                    <a:pt x="0" y="6469107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1053560306" name="Group 21"/>
          <p:cNvGrpSpPr/>
          <p:nvPr/>
        </p:nvGrpSpPr>
        <p:grpSpPr bwMode="auto">
          <a:xfrm>
            <a:off x="12463971" y="8520390"/>
            <a:ext cx="2625994" cy="3967749"/>
            <a:chOff x="0" y="0"/>
            <a:chExt cx="4281480" cy="6469107"/>
          </a:xfrm>
        </p:grpSpPr>
        <p:sp>
          <p:nvSpPr>
            <p:cNvPr id="22" name="Freeform 22"/>
            <p:cNvSpPr/>
            <p:nvPr/>
          </p:nvSpPr>
          <p:spPr bwMode="auto">
            <a:xfrm>
              <a:off x="0" y="0"/>
              <a:ext cx="4281479" cy="6469107"/>
            </a:xfrm>
            <a:custGeom>
              <a:avLst/>
              <a:gdLst/>
              <a:ahLst/>
              <a:cxnLst/>
              <a:rect l="l" t="t" r="r" b="b"/>
              <a:pathLst>
                <a:path w="4281479" h="6469107" extrusionOk="0">
                  <a:moveTo>
                    <a:pt x="0" y="0"/>
                  </a:moveTo>
                  <a:lnTo>
                    <a:pt x="4281479" y="0"/>
                  </a:lnTo>
                  <a:lnTo>
                    <a:pt x="4281479" y="6469107"/>
                  </a:lnTo>
                  <a:lnTo>
                    <a:pt x="0" y="6469107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499522213" name="Group 23"/>
          <p:cNvGrpSpPr/>
          <p:nvPr/>
        </p:nvGrpSpPr>
        <p:grpSpPr bwMode="auto">
          <a:xfrm>
            <a:off x="15223315" y="8542178"/>
            <a:ext cx="2570670" cy="3945961"/>
            <a:chOff x="0" y="0"/>
            <a:chExt cx="4191278" cy="6433583"/>
          </a:xfrm>
        </p:grpSpPr>
        <p:sp>
          <p:nvSpPr>
            <p:cNvPr id="24" name="Freeform 24"/>
            <p:cNvSpPr/>
            <p:nvPr/>
          </p:nvSpPr>
          <p:spPr bwMode="auto">
            <a:xfrm>
              <a:off x="0" y="0"/>
              <a:ext cx="4191278" cy="6433583"/>
            </a:xfrm>
            <a:custGeom>
              <a:avLst/>
              <a:gdLst/>
              <a:ahLst/>
              <a:cxnLst/>
              <a:rect l="l" t="t" r="r" b="b"/>
              <a:pathLst>
                <a:path w="4191278" h="6433583" extrusionOk="0">
                  <a:moveTo>
                    <a:pt x="0" y="0"/>
                  </a:moveTo>
                  <a:lnTo>
                    <a:pt x="4191278" y="0"/>
                  </a:lnTo>
                  <a:lnTo>
                    <a:pt x="4191278" y="6433583"/>
                  </a:lnTo>
                  <a:lnTo>
                    <a:pt x="0" y="6433583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871648313" name="Group 25"/>
          <p:cNvGrpSpPr/>
          <p:nvPr/>
        </p:nvGrpSpPr>
        <p:grpSpPr bwMode="auto">
          <a:xfrm>
            <a:off x="17927335" y="8542178"/>
            <a:ext cx="2642544" cy="3945961"/>
            <a:chOff x="0" y="0"/>
            <a:chExt cx="4308464" cy="6433583"/>
          </a:xfrm>
        </p:grpSpPr>
        <p:sp>
          <p:nvSpPr>
            <p:cNvPr id="26" name="Freeform 26"/>
            <p:cNvSpPr/>
            <p:nvPr/>
          </p:nvSpPr>
          <p:spPr bwMode="auto">
            <a:xfrm>
              <a:off x="0" y="0"/>
              <a:ext cx="4308464" cy="6433583"/>
            </a:xfrm>
            <a:custGeom>
              <a:avLst/>
              <a:gdLst/>
              <a:ahLst/>
              <a:cxnLst/>
              <a:rect l="l" t="t" r="r" b="b"/>
              <a:pathLst>
                <a:path w="4308464" h="6433583" extrusionOk="0">
                  <a:moveTo>
                    <a:pt x="0" y="0"/>
                  </a:moveTo>
                  <a:lnTo>
                    <a:pt x="4308464" y="0"/>
                  </a:lnTo>
                  <a:lnTo>
                    <a:pt x="4308464" y="6433583"/>
                  </a:lnTo>
                  <a:lnTo>
                    <a:pt x="0" y="6433583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sp>
        <p:nvSpPr>
          <p:cNvPr id="1703596360" name="Freeform 27"/>
          <p:cNvSpPr/>
          <p:nvPr/>
        </p:nvSpPr>
        <p:spPr bwMode="auto">
          <a:xfrm>
            <a:off x="1724685" y="5267621"/>
            <a:ext cx="2499856" cy="3081658"/>
          </a:xfrm>
          <a:custGeom>
            <a:avLst/>
            <a:gdLst/>
            <a:ahLst/>
            <a:cxnLst/>
            <a:rect l="l" t="t" r="r" b="b"/>
            <a:pathLst>
              <a:path w="2499856" h="3081658" extrusionOk="0">
                <a:moveTo>
                  <a:pt x="0" y="0"/>
                </a:moveTo>
                <a:lnTo>
                  <a:pt x="2499856" y="0"/>
                </a:lnTo>
                <a:lnTo>
                  <a:pt x="2499856" y="3081658"/>
                </a:lnTo>
                <a:lnTo>
                  <a:pt x="0" y="3081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706" r="-33834"/>
            </a:stretch>
          </a:blipFill>
        </p:spPr>
      </p:sp>
      <p:sp>
        <p:nvSpPr>
          <p:cNvPr id="1668037859" name="Freeform 28"/>
          <p:cNvSpPr/>
          <p:nvPr/>
        </p:nvSpPr>
        <p:spPr bwMode="auto">
          <a:xfrm>
            <a:off x="4433319" y="5267621"/>
            <a:ext cx="2476434" cy="3081658"/>
          </a:xfrm>
          <a:custGeom>
            <a:avLst/>
            <a:gdLst/>
            <a:ahLst/>
            <a:cxnLst/>
            <a:rect l="l" t="t" r="r" b="b"/>
            <a:pathLst>
              <a:path w="2476434" h="3081658" extrusionOk="0">
                <a:moveTo>
                  <a:pt x="0" y="0"/>
                </a:moveTo>
                <a:lnTo>
                  <a:pt x="2476434" y="0"/>
                </a:lnTo>
                <a:lnTo>
                  <a:pt x="2476434" y="3081658"/>
                </a:lnTo>
                <a:lnTo>
                  <a:pt x="0" y="3081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6791" r="-39175"/>
            </a:stretch>
          </a:blipFill>
        </p:spPr>
      </p:sp>
      <p:sp>
        <p:nvSpPr>
          <p:cNvPr id="717374159" name="Freeform 29"/>
          <p:cNvSpPr/>
          <p:nvPr/>
        </p:nvSpPr>
        <p:spPr bwMode="auto">
          <a:xfrm>
            <a:off x="7043103" y="5267621"/>
            <a:ext cx="2540133" cy="3072133"/>
          </a:xfrm>
          <a:custGeom>
            <a:avLst/>
            <a:gdLst/>
            <a:ahLst/>
            <a:cxnLst/>
            <a:rect l="l" t="t" r="r" b="b"/>
            <a:pathLst>
              <a:path w="2540133" h="3072133" extrusionOk="0">
                <a:moveTo>
                  <a:pt x="0" y="0"/>
                </a:moveTo>
                <a:lnTo>
                  <a:pt x="2540133" y="0"/>
                </a:lnTo>
                <a:lnTo>
                  <a:pt x="2540133" y="3072133"/>
                </a:lnTo>
                <a:lnTo>
                  <a:pt x="0" y="3072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436" r="-42283"/>
            </a:stretch>
          </a:blipFill>
        </p:spPr>
      </p:sp>
      <p:sp>
        <p:nvSpPr>
          <p:cNvPr id="148090070" name="Freeform 30"/>
          <p:cNvSpPr/>
          <p:nvPr/>
        </p:nvSpPr>
        <p:spPr bwMode="auto">
          <a:xfrm>
            <a:off x="9682086" y="5267621"/>
            <a:ext cx="2629485" cy="3072133"/>
          </a:xfrm>
          <a:custGeom>
            <a:avLst/>
            <a:gdLst/>
            <a:ahLst/>
            <a:cxnLst/>
            <a:rect l="l" t="t" r="r" b="b"/>
            <a:pathLst>
              <a:path w="2629485" h="3072133" extrusionOk="0">
                <a:moveTo>
                  <a:pt x="0" y="0"/>
                </a:moveTo>
                <a:lnTo>
                  <a:pt x="2629485" y="0"/>
                </a:lnTo>
                <a:lnTo>
                  <a:pt x="2629485" y="3072133"/>
                </a:lnTo>
                <a:lnTo>
                  <a:pt x="0" y="30721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511" r="-33739"/>
            </a:stretch>
          </a:blipFill>
        </p:spPr>
      </p:sp>
      <p:sp>
        <p:nvSpPr>
          <p:cNvPr id="1341298740" name="Freeform 31"/>
          <p:cNvSpPr/>
          <p:nvPr/>
        </p:nvSpPr>
        <p:spPr bwMode="auto">
          <a:xfrm>
            <a:off x="12463971" y="5267621"/>
            <a:ext cx="2625994" cy="3072133"/>
          </a:xfrm>
          <a:custGeom>
            <a:avLst/>
            <a:gdLst/>
            <a:ahLst/>
            <a:cxnLst/>
            <a:rect l="l" t="t" r="r" b="b"/>
            <a:pathLst>
              <a:path w="2625994" h="3072133" extrusionOk="0">
                <a:moveTo>
                  <a:pt x="0" y="0"/>
                </a:moveTo>
                <a:lnTo>
                  <a:pt x="2625994" y="0"/>
                </a:lnTo>
                <a:lnTo>
                  <a:pt x="2625994" y="3072133"/>
                </a:lnTo>
                <a:lnTo>
                  <a:pt x="0" y="30721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6246" r="-29235"/>
            </a:stretch>
          </a:blipFill>
        </p:spPr>
      </p:sp>
      <p:sp>
        <p:nvSpPr>
          <p:cNvPr id="1919943824" name="Freeform 32"/>
          <p:cNvSpPr/>
          <p:nvPr/>
        </p:nvSpPr>
        <p:spPr bwMode="auto">
          <a:xfrm>
            <a:off x="17923443" y="5267621"/>
            <a:ext cx="2646436" cy="3166704"/>
          </a:xfrm>
          <a:custGeom>
            <a:avLst/>
            <a:gdLst/>
            <a:ahLst/>
            <a:cxnLst/>
            <a:rect l="l" t="t" r="r" b="b"/>
            <a:pathLst>
              <a:path w="2646436" h="3166704" extrusionOk="0">
                <a:moveTo>
                  <a:pt x="0" y="0"/>
                </a:moveTo>
                <a:lnTo>
                  <a:pt x="2646436" y="0"/>
                </a:lnTo>
                <a:lnTo>
                  <a:pt x="2646436" y="3166704"/>
                </a:lnTo>
                <a:lnTo>
                  <a:pt x="0" y="31667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3390" r="-25504"/>
            </a:stretch>
          </a:blipFill>
        </p:spPr>
      </p:sp>
      <p:sp>
        <p:nvSpPr>
          <p:cNvPr id="1565928626" name="Freeform 33"/>
          <p:cNvSpPr/>
          <p:nvPr/>
        </p:nvSpPr>
        <p:spPr bwMode="auto">
          <a:xfrm>
            <a:off x="15223315" y="5267621"/>
            <a:ext cx="2560125" cy="3119418"/>
          </a:xfrm>
          <a:custGeom>
            <a:avLst/>
            <a:gdLst/>
            <a:ahLst/>
            <a:cxnLst/>
            <a:rect l="l" t="t" r="r" b="b"/>
            <a:pathLst>
              <a:path w="2560125" h="3119418" extrusionOk="0">
                <a:moveTo>
                  <a:pt x="0" y="0"/>
                </a:moveTo>
                <a:lnTo>
                  <a:pt x="2560125" y="0"/>
                </a:lnTo>
                <a:lnTo>
                  <a:pt x="2560125" y="3119419"/>
                </a:lnTo>
                <a:lnTo>
                  <a:pt x="0" y="31194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3935" t="-1515" r="-31096"/>
            </a:stretch>
          </a:blipFill>
        </p:spPr>
      </p:sp>
      <p:sp>
        <p:nvSpPr>
          <p:cNvPr id="610448047" name="TextBox 34"/>
          <p:cNvSpPr txBox="1"/>
          <p:nvPr/>
        </p:nvSpPr>
        <p:spPr bwMode="auto">
          <a:xfrm>
            <a:off x="6776626" y="12822375"/>
            <a:ext cx="8937622" cy="105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9"/>
              </a:lnSpc>
              <a:defRPr/>
            </a:pPr>
            <a:r>
              <a:rPr lang="en-US" sz="31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MÉTIERS DE LA RÉALISATION D'ENSEMBLES MECANIQUES ET INDUSTRIELS</a:t>
            </a:r>
            <a:endParaRPr/>
          </a:p>
        </p:txBody>
      </p:sp>
      <p:sp>
        <p:nvSpPr>
          <p:cNvPr id="1496856884" name="TextBox 35"/>
          <p:cNvSpPr txBox="1"/>
          <p:nvPr/>
        </p:nvSpPr>
        <p:spPr bwMode="auto">
          <a:xfrm>
            <a:off x="6679077" y="14360373"/>
            <a:ext cx="8552727" cy="332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1"/>
              </a:lnSpc>
              <a:defRPr/>
            </a:pPr>
            <a:r>
              <a:rPr lang="en-US" sz="210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Après la 3ème </a:t>
            </a:r>
            <a:endParaRPr/>
          </a:p>
        </p:txBody>
      </p:sp>
      <p:sp>
        <p:nvSpPr>
          <p:cNvPr id="1158908173" name="TextBox 36"/>
          <p:cNvSpPr txBox="1"/>
          <p:nvPr/>
        </p:nvSpPr>
        <p:spPr bwMode="auto">
          <a:xfrm>
            <a:off x="18060685" y="10333039"/>
            <a:ext cx="2509194" cy="648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9"/>
              </a:lnSpc>
              <a:defRPr/>
            </a:pPr>
            <a:r>
              <a:rPr lang="en-US" sz="2000" b="1" spc="40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Technicien(ne) en microtechniques</a:t>
            </a:r>
            <a:endParaRPr/>
          </a:p>
        </p:txBody>
      </p:sp>
      <p:sp>
        <p:nvSpPr>
          <p:cNvPr id="791905505" name="TextBox 37"/>
          <p:cNvSpPr txBox="1"/>
          <p:nvPr/>
        </p:nvSpPr>
        <p:spPr bwMode="auto">
          <a:xfrm>
            <a:off x="15337615" y="10333039"/>
            <a:ext cx="2399220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9"/>
              </a:lnSpc>
              <a:defRPr/>
            </a:pPr>
            <a:r>
              <a:rPr lang="en-US" sz="2000" b="1" spc="40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Opérateur(trice) en traitement des matériaux</a:t>
            </a:r>
            <a:endParaRPr/>
          </a:p>
        </p:txBody>
      </p:sp>
      <p:sp>
        <p:nvSpPr>
          <p:cNvPr id="491817990" name="TextBox 38"/>
          <p:cNvSpPr txBox="1"/>
          <p:nvPr/>
        </p:nvSpPr>
        <p:spPr bwMode="auto">
          <a:xfrm>
            <a:off x="12578271" y="10333039"/>
            <a:ext cx="2511694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9"/>
              </a:lnSpc>
              <a:defRPr/>
            </a:pPr>
            <a:r>
              <a:rPr lang="en-US" sz="2000" b="1" spc="40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Opérateur(trice) sur commande numérique</a:t>
            </a:r>
            <a:endParaRPr/>
          </a:p>
        </p:txBody>
      </p:sp>
      <p:sp>
        <p:nvSpPr>
          <p:cNvPr id="1176772453" name="TextBox 39"/>
          <p:cNvSpPr txBox="1"/>
          <p:nvPr/>
        </p:nvSpPr>
        <p:spPr bwMode="auto">
          <a:xfrm>
            <a:off x="7205431" y="11233449"/>
            <a:ext cx="2311355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9"/>
              </a:lnSpc>
              <a:defRPr/>
            </a:pPr>
            <a:r>
              <a:rPr lang="en-US" sz="2000" b="1" spc="40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Technicien(ne) de maintenance industrielle</a:t>
            </a:r>
            <a:endParaRPr/>
          </a:p>
        </p:txBody>
      </p:sp>
      <p:sp>
        <p:nvSpPr>
          <p:cNvPr id="1955783837" name="TextBox 40"/>
          <p:cNvSpPr txBox="1"/>
          <p:nvPr/>
        </p:nvSpPr>
        <p:spPr bwMode="auto">
          <a:xfrm>
            <a:off x="4448992" y="10665401"/>
            <a:ext cx="2464594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9"/>
              </a:lnSpc>
              <a:defRPr/>
            </a:pPr>
            <a:r>
              <a:rPr lang="en-US" sz="20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Chaudronnier(ère)</a:t>
            </a:r>
            <a:endParaRPr/>
          </a:p>
        </p:txBody>
      </p:sp>
      <p:sp>
        <p:nvSpPr>
          <p:cNvPr id="929881232" name="TextBox 41"/>
          <p:cNvSpPr txBox="1"/>
          <p:nvPr/>
        </p:nvSpPr>
        <p:spPr bwMode="auto">
          <a:xfrm>
            <a:off x="1704471" y="10300639"/>
            <a:ext cx="2413359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2000" b="1" spc="40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Technicien(ne) en fonderie</a:t>
            </a:r>
            <a:endParaRPr/>
          </a:p>
          <a:p>
            <a:pPr marL="431801" lvl="1" indent="-215899" algn="l">
              <a:lnSpc>
                <a:spcPts val="2619"/>
              </a:lnSpc>
              <a:buFont typeface="Arial"/>
              <a:buChar char="•"/>
              <a:defRPr/>
            </a:pPr>
            <a:r>
              <a:rPr lang="en-US" sz="2000" b="1" spc="40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Noyauteur(se)</a:t>
            </a:r>
            <a:endParaRPr/>
          </a:p>
        </p:txBody>
      </p:sp>
      <p:sp>
        <p:nvSpPr>
          <p:cNvPr id="271811007" name="TextBox 43"/>
          <p:cNvSpPr txBox="1"/>
          <p:nvPr/>
        </p:nvSpPr>
        <p:spPr bwMode="auto">
          <a:xfrm rot="-5400000">
            <a:off x="692348" y="13189507"/>
            <a:ext cx="1236308" cy="33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  <a:defRPr/>
            </a:pPr>
            <a:r>
              <a:rPr lang="en-US" sz="2100" spc="4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2nde </a:t>
            </a:r>
            <a:endParaRPr/>
          </a:p>
        </p:txBody>
      </p:sp>
      <p:sp>
        <p:nvSpPr>
          <p:cNvPr id="689688815" name="TextBox 44"/>
          <p:cNvSpPr txBox="1"/>
          <p:nvPr/>
        </p:nvSpPr>
        <p:spPr bwMode="auto">
          <a:xfrm rot="-5400000">
            <a:off x="731922" y="11348966"/>
            <a:ext cx="1078596" cy="33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  <a:defRPr/>
            </a:pPr>
            <a:r>
              <a:rPr lang="en-US" sz="2100" spc="4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1ère</a:t>
            </a:r>
            <a:endParaRPr/>
          </a:p>
        </p:txBody>
      </p:sp>
      <p:sp>
        <p:nvSpPr>
          <p:cNvPr id="1595343892" name="TextBox 45"/>
          <p:cNvSpPr txBox="1"/>
          <p:nvPr/>
        </p:nvSpPr>
        <p:spPr bwMode="auto">
          <a:xfrm rot="-5400000">
            <a:off x="475009" y="9383414"/>
            <a:ext cx="1623678" cy="33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  <a:defRPr/>
            </a:pPr>
            <a:r>
              <a:rPr lang="en-US" sz="2100" spc="4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Tale</a:t>
            </a:r>
            <a:endParaRPr/>
          </a:p>
        </p:txBody>
      </p:sp>
      <p:grpSp>
        <p:nvGrpSpPr>
          <p:cNvPr id="1312723508" name="Group 46"/>
          <p:cNvGrpSpPr/>
          <p:nvPr/>
        </p:nvGrpSpPr>
        <p:grpSpPr bwMode="auto">
          <a:xfrm>
            <a:off x="1003297" y="1833463"/>
            <a:ext cx="7161564" cy="2205434"/>
            <a:chOff x="0" y="0"/>
            <a:chExt cx="2619663" cy="806736"/>
          </a:xfrm>
        </p:grpSpPr>
        <p:sp>
          <p:nvSpPr>
            <p:cNvPr id="47" name="Freeform 47"/>
            <p:cNvSpPr/>
            <p:nvPr/>
          </p:nvSpPr>
          <p:spPr bwMode="auto">
            <a:xfrm>
              <a:off x="31750" y="31750"/>
              <a:ext cx="2556163" cy="743236"/>
            </a:xfrm>
            <a:custGeom>
              <a:avLst/>
              <a:gdLst/>
              <a:ahLst/>
              <a:cxnLst/>
              <a:rect l="l" t="t" r="r" b="b"/>
              <a:pathLst>
                <a:path w="2556163" h="743236" extrusionOk="0">
                  <a:moveTo>
                    <a:pt x="2463453" y="743236"/>
                  </a:moveTo>
                  <a:lnTo>
                    <a:pt x="92710" y="743236"/>
                  </a:lnTo>
                  <a:cubicBezTo>
                    <a:pt x="41910" y="743236"/>
                    <a:pt x="0" y="701326"/>
                    <a:pt x="0" y="65052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62183" y="0"/>
                  </a:lnTo>
                  <a:cubicBezTo>
                    <a:pt x="2512983" y="0"/>
                    <a:pt x="2554893" y="41910"/>
                    <a:pt x="2554893" y="92710"/>
                  </a:cubicBezTo>
                  <a:lnTo>
                    <a:pt x="2554893" y="649256"/>
                  </a:lnTo>
                  <a:cubicBezTo>
                    <a:pt x="2556163" y="701326"/>
                    <a:pt x="2514253" y="743236"/>
                    <a:pt x="2463453" y="743236"/>
                  </a:cubicBezTo>
                  <a:close/>
                </a:path>
              </a:pathLst>
            </a:custGeom>
            <a:solidFill>
              <a:srgbClr val="5BAAD8"/>
            </a:solidFill>
          </p:spPr>
        </p:sp>
        <p:sp>
          <p:nvSpPr>
            <p:cNvPr id="48" name="Freeform 48"/>
            <p:cNvSpPr/>
            <p:nvPr/>
          </p:nvSpPr>
          <p:spPr bwMode="auto">
            <a:xfrm>
              <a:off x="0" y="0"/>
              <a:ext cx="2619663" cy="806736"/>
            </a:xfrm>
            <a:custGeom>
              <a:avLst/>
              <a:gdLst/>
              <a:ahLst/>
              <a:cxnLst/>
              <a:rect l="l" t="t" r="r" b="b"/>
              <a:pathLst>
                <a:path w="2619663" h="806736" extrusionOk="0">
                  <a:moveTo>
                    <a:pt x="2495203" y="59690"/>
                  </a:moveTo>
                  <a:cubicBezTo>
                    <a:pt x="2530763" y="59690"/>
                    <a:pt x="2559973" y="88900"/>
                    <a:pt x="2559973" y="124460"/>
                  </a:cubicBezTo>
                  <a:lnTo>
                    <a:pt x="2559973" y="682276"/>
                  </a:lnTo>
                  <a:cubicBezTo>
                    <a:pt x="2559973" y="717836"/>
                    <a:pt x="2530763" y="747046"/>
                    <a:pt x="2495203" y="747046"/>
                  </a:cubicBezTo>
                  <a:lnTo>
                    <a:pt x="124460" y="747046"/>
                  </a:lnTo>
                  <a:cubicBezTo>
                    <a:pt x="88900" y="747046"/>
                    <a:pt x="59690" y="717836"/>
                    <a:pt x="59690" y="68227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495203" y="59690"/>
                  </a:lnTo>
                  <a:moveTo>
                    <a:pt x="24952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82276"/>
                  </a:lnTo>
                  <a:cubicBezTo>
                    <a:pt x="0" y="750856"/>
                    <a:pt x="55880" y="806736"/>
                    <a:pt x="124460" y="806736"/>
                  </a:cubicBezTo>
                  <a:lnTo>
                    <a:pt x="2495203" y="806736"/>
                  </a:lnTo>
                  <a:cubicBezTo>
                    <a:pt x="2563783" y="806736"/>
                    <a:pt x="2619663" y="750856"/>
                    <a:pt x="2619663" y="682276"/>
                  </a:cubicBezTo>
                  <a:lnTo>
                    <a:pt x="2619663" y="124460"/>
                  </a:lnTo>
                  <a:cubicBezTo>
                    <a:pt x="2619663" y="55880"/>
                    <a:pt x="2563783" y="0"/>
                    <a:pt x="2495203" y="0"/>
                  </a:cubicBezTo>
                  <a:close/>
                </a:path>
              </a:pathLst>
            </a:custGeom>
            <a:solidFill>
              <a:srgbClr val="B1DEF8"/>
            </a:solidFill>
          </p:spPr>
        </p:sp>
      </p:grpSp>
      <p:sp>
        <p:nvSpPr>
          <p:cNvPr id="61970888" name="TextBox 49"/>
          <p:cNvSpPr txBox="1"/>
          <p:nvPr/>
        </p:nvSpPr>
        <p:spPr bwMode="auto">
          <a:xfrm>
            <a:off x="1550302" y="2181361"/>
            <a:ext cx="6091356" cy="1462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1"/>
              </a:lnSpc>
              <a:defRPr/>
            </a:pPr>
            <a:r>
              <a:rPr lang="en-US" sz="28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 LA REALISATION D'ENSEMBLES MECANIQUES ET INDUSTRIELS</a:t>
            </a:r>
            <a:endParaRPr/>
          </a:p>
        </p:txBody>
      </p:sp>
      <p:sp>
        <p:nvSpPr>
          <p:cNvPr id="1797196932" name="TextBox 50"/>
          <p:cNvSpPr txBox="1"/>
          <p:nvPr/>
        </p:nvSpPr>
        <p:spPr bwMode="auto">
          <a:xfrm>
            <a:off x="1794183" y="8924763"/>
            <a:ext cx="2375259" cy="332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  <a:spcBef>
                <a:spcPts val="0"/>
              </a:spcBef>
              <a:defRPr/>
            </a:pPr>
            <a:r>
              <a:rPr lang="en-US" sz="2100" b="1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Fonderie</a:t>
            </a:r>
            <a:endParaRPr/>
          </a:p>
        </p:txBody>
      </p:sp>
      <p:sp>
        <p:nvSpPr>
          <p:cNvPr id="992341253" name="TextBox 51"/>
          <p:cNvSpPr txBox="1"/>
          <p:nvPr/>
        </p:nvSpPr>
        <p:spPr bwMode="auto">
          <a:xfrm>
            <a:off x="4461894" y="8791076"/>
            <a:ext cx="2375259" cy="1018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  <a:spcBef>
                <a:spcPts val="0"/>
              </a:spcBef>
              <a:defRPr/>
            </a:pPr>
            <a:r>
              <a:rPr lang="en-US" sz="2100" b="1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Technicien en chaudronnerie industrielle</a:t>
            </a:r>
            <a:endParaRPr/>
          </a:p>
        </p:txBody>
      </p:sp>
      <p:sp>
        <p:nvSpPr>
          <p:cNvPr id="711515736" name="TextBox 52"/>
          <p:cNvSpPr txBox="1"/>
          <p:nvPr/>
        </p:nvSpPr>
        <p:spPr bwMode="auto">
          <a:xfrm>
            <a:off x="7109778" y="8585596"/>
            <a:ext cx="2438958" cy="2390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ts val="0"/>
              </a:spcBef>
              <a:defRPr/>
            </a:pPr>
            <a:r>
              <a:rPr lang="en-US" sz="2050" b="1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Technicien en réalisation de produits mécaniques </a:t>
            </a:r>
            <a:r>
              <a:rPr lang="en-US" sz="2050" spc="4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option </a:t>
            </a:r>
            <a:r>
              <a:rPr lang="en-US" sz="2050" b="1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réalisation de suivi de production</a:t>
            </a:r>
            <a:endParaRPr/>
          </a:p>
        </p:txBody>
      </p:sp>
      <p:sp>
        <p:nvSpPr>
          <p:cNvPr id="1783567498" name="TextBox 53"/>
          <p:cNvSpPr txBox="1"/>
          <p:nvPr/>
        </p:nvSpPr>
        <p:spPr bwMode="auto">
          <a:xfrm>
            <a:off x="9792786" y="8585596"/>
            <a:ext cx="2407892" cy="2390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ts val="0"/>
              </a:spcBef>
              <a:defRPr/>
            </a:pPr>
            <a:r>
              <a:rPr lang="en-US" sz="2050" b="1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Technicien en réalisation de produits mécaniques </a:t>
            </a:r>
            <a:r>
              <a:rPr lang="en-US" sz="2050" spc="4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option </a:t>
            </a:r>
            <a:r>
              <a:rPr lang="en-US" sz="2050" b="1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réalisation et maintenance des outillages</a:t>
            </a:r>
            <a:endParaRPr/>
          </a:p>
        </p:txBody>
      </p:sp>
      <p:sp>
        <p:nvSpPr>
          <p:cNvPr id="1613185660" name="TextBox 54"/>
          <p:cNvSpPr txBox="1"/>
          <p:nvPr/>
        </p:nvSpPr>
        <p:spPr bwMode="auto">
          <a:xfrm>
            <a:off x="10241628" y="8490286"/>
            <a:ext cx="9525" cy="2222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9"/>
              </a:lnSpc>
              <a:defRPr/>
            </a:pPr>
            <a:endParaRPr/>
          </a:p>
        </p:txBody>
      </p:sp>
      <p:sp>
        <p:nvSpPr>
          <p:cNvPr id="1725740761" name="TextBox 55"/>
          <p:cNvSpPr txBox="1"/>
          <p:nvPr/>
        </p:nvSpPr>
        <p:spPr bwMode="auto">
          <a:xfrm>
            <a:off x="12975996" y="8829014"/>
            <a:ext cx="1537335" cy="675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defRPr/>
            </a:pPr>
            <a:r>
              <a:rPr lang="en-US" sz="2050" b="1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Technicien </a:t>
            </a:r>
            <a:endParaRPr/>
          </a:p>
          <a:p>
            <a:pPr algn="ctr">
              <a:lnSpc>
                <a:spcPts val="2711"/>
              </a:lnSpc>
              <a:spcBef>
                <a:spcPts val="0"/>
              </a:spcBef>
              <a:defRPr/>
            </a:pPr>
            <a:r>
              <a:rPr lang="en-US" sz="2050" b="1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modeleur</a:t>
            </a:r>
            <a:endParaRPr/>
          </a:p>
        </p:txBody>
      </p:sp>
      <p:sp>
        <p:nvSpPr>
          <p:cNvPr id="585564778" name="TextBox 56"/>
          <p:cNvSpPr txBox="1"/>
          <p:nvPr/>
        </p:nvSpPr>
        <p:spPr bwMode="auto">
          <a:xfrm>
            <a:off x="15486959" y="8791076"/>
            <a:ext cx="1981349" cy="675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ts val="0"/>
              </a:spcBef>
              <a:defRPr/>
            </a:pPr>
            <a:r>
              <a:rPr lang="en-US" sz="2050" b="1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Traitement des matériaux</a:t>
            </a:r>
            <a:endParaRPr/>
          </a:p>
        </p:txBody>
      </p:sp>
      <p:sp>
        <p:nvSpPr>
          <p:cNvPr id="2083019672" name="TextBox 57"/>
          <p:cNvSpPr txBox="1"/>
          <p:nvPr/>
        </p:nvSpPr>
        <p:spPr bwMode="auto">
          <a:xfrm>
            <a:off x="18064577" y="8939904"/>
            <a:ext cx="2375259" cy="333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ts val="0"/>
              </a:spcBef>
              <a:defRPr/>
            </a:pPr>
            <a:r>
              <a:rPr lang="en-US" sz="2050" b="1" spc="4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Microtechniques</a:t>
            </a:r>
            <a:endParaRPr/>
          </a:p>
        </p:txBody>
      </p:sp>
      <p:sp>
        <p:nvSpPr>
          <p:cNvPr id="1843132718" name="Freeform 58"/>
          <p:cNvSpPr/>
          <p:nvPr/>
        </p:nvSpPr>
        <p:spPr bwMode="auto">
          <a:xfrm>
            <a:off x="1042444" y="273547"/>
            <a:ext cx="7261334" cy="1585638"/>
          </a:xfrm>
          <a:custGeom>
            <a:avLst/>
            <a:gdLst/>
            <a:ahLst/>
            <a:cxnLst/>
            <a:rect l="l" t="t" r="r" b="b"/>
            <a:pathLst>
              <a:path w="7261334" h="1585638" extrusionOk="0">
                <a:moveTo>
                  <a:pt x="0" y="0"/>
                </a:moveTo>
                <a:lnTo>
                  <a:pt x="7261334" y="0"/>
                </a:lnTo>
                <a:lnTo>
                  <a:pt x="7261334" y="1585638"/>
                </a:lnTo>
                <a:lnTo>
                  <a:pt x="0" y="1585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/>
          </a:blipFill>
        </p:spPr>
      </p:sp>
      <p:grpSp>
        <p:nvGrpSpPr>
          <p:cNvPr id="928825349" name="Group 59"/>
          <p:cNvGrpSpPr/>
          <p:nvPr/>
        </p:nvGrpSpPr>
        <p:grpSpPr bwMode="auto">
          <a:xfrm>
            <a:off x="8411658" y="439624"/>
            <a:ext cx="4637375" cy="4156635"/>
            <a:chOff x="0" y="0"/>
            <a:chExt cx="4637375" cy="4156635"/>
          </a:xfrm>
        </p:grpSpPr>
        <p:sp>
          <p:nvSpPr>
            <p:cNvPr id="60" name="Freeform 60"/>
            <p:cNvSpPr/>
            <p:nvPr/>
          </p:nvSpPr>
          <p:spPr bwMode="auto">
            <a:xfrm>
              <a:off x="0" y="0"/>
              <a:ext cx="4637375" cy="4156635"/>
            </a:xfrm>
            <a:custGeom>
              <a:avLst/>
              <a:gdLst/>
              <a:ahLst/>
              <a:cxnLst/>
              <a:rect l="l" t="t" r="r" b="b"/>
              <a:pathLst>
                <a:path w="913407" h="751393" extrusionOk="0">
                  <a:moveTo>
                    <a:pt x="913407" y="375697"/>
                  </a:moveTo>
                  <a:lnTo>
                    <a:pt x="710207" y="751393"/>
                  </a:lnTo>
                  <a:lnTo>
                    <a:pt x="203200" y="751393"/>
                  </a:lnTo>
                  <a:lnTo>
                    <a:pt x="0" y="375697"/>
                  </a:lnTo>
                  <a:lnTo>
                    <a:pt x="203200" y="0"/>
                  </a:lnTo>
                  <a:lnTo>
                    <a:pt x="710207" y="0"/>
                  </a:lnTo>
                  <a:lnTo>
                    <a:pt x="913407" y="375697"/>
                  </a:lnTo>
                  <a:close/>
                </a:path>
              </a:pathLst>
            </a:custGeom>
            <a:solidFill>
              <a:srgbClr val="B1DEF8"/>
            </a:solidFill>
          </p:spPr>
        </p:sp>
        <p:sp>
          <p:nvSpPr>
            <p:cNvPr id="61" name="TextBox 61"/>
            <p:cNvSpPr txBox="1"/>
            <p:nvPr/>
          </p:nvSpPr>
          <p:spPr bwMode="auto">
            <a:xfrm>
              <a:off x="580302" y="-316148"/>
              <a:ext cx="3476771" cy="4472784"/>
            </a:xfrm>
            <a:prstGeom prst="rect">
              <a:avLst/>
            </a:prstGeom>
            <a:grpFill/>
          </p:spPr>
          <p:txBody>
            <a:bodyPr lIns="50799" tIns="50799" rIns="50799" bIns="50799" rtlCol="0" anchor="ctr"/>
            <a:lstStyle/>
            <a:p>
              <a:pPr algn="ctr">
                <a:lnSpc>
                  <a:spcPts val="3909"/>
                </a:lnSpc>
                <a:defRPr/>
              </a:pPr>
              <a:endParaRPr/>
            </a:p>
          </p:txBody>
        </p:sp>
      </p:grpSp>
      <p:sp>
        <p:nvSpPr>
          <p:cNvPr id="1580186749" name="TextBox 62"/>
          <p:cNvSpPr txBox="1"/>
          <p:nvPr/>
        </p:nvSpPr>
        <p:spPr bwMode="auto">
          <a:xfrm>
            <a:off x="8590628" y="522604"/>
            <a:ext cx="4261971" cy="3659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9"/>
              </a:lnSpc>
              <a:defRPr/>
            </a:pPr>
            <a:r>
              <a:rPr lang="en-US" sz="2000" b="1" spc="4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Travailler en équipe</a:t>
            </a:r>
            <a:endParaRPr/>
          </a:p>
          <a:p>
            <a:pPr algn="ctr">
              <a:lnSpc>
                <a:spcPts val="2619"/>
              </a:lnSpc>
              <a:defRPr/>
            </a:pPr>
            <a:endParaRPr lang="en-US" sz="2000" b="1" spc="40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619"/>
              </a:lnSpc>
              <a:defRPr/>
            </a:pPr>
            <a:r>
              <a:rPr lang="en-US" sz="2000" b="1" spc="4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Utiliser des logiciels</a:t>
            </a:r>
            <a:endParaRPr/>
          </a:p>
          <a:p>
            <a:pPr algn="ctr">
              <a:lnSpc>
                <a:spcPts val="2619"/>
              </a:lnSpc>
              <a:defRPr/>
            </a:pPr>
            <a:r>
              <a:rPr lang="en-US" sz="2000" b="1" spc="4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spécifiques (DAO, CAO...)</a:t>
            </a:r>
            <a:endParaRPr/>
          </a:p>
          <a:p>
            <a:pPr algn="ctr">
              <a:lnSpc>
                <a:spcPts val="2618"/>
              </a:lnSpc>
              <a:defRPr/>
            </a:pPr>
            <a:endParaRPr/>
          </a:p>
          <a:p>
            <a:pPr algn="ctr">
              <a:lnSpc>
                <a:spcPts val="2619"/>
              </a:lnSpc>
              <a:defRPr/>
            </a:pPr>
            <a:r>
              <a:rPr lang="en-US" sz="2000" b="1" spc="4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Accéder aux nouvelles</a:t>
            </a:r>
            <a:endParaRPr lang="en-US" sz="2000" b="1" spc="38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619"/>
              </a:lnSpc>
              <a:defRPr/>
            </a:pPr>
            <a:r>
              <a:rPr lang="en-US" sz="2000" b="1" spc="4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techniques de réalisation et de mise au point des produits</a:t>
            </a:r>
            <a:endParaRPr/>
          </a:p>
          <a:p>
            <a:pPr algn="ctr">
              <a:lnSpc>
                <a:spcPts val="2619"/>
              </a:lnSpc>
              <a:defRPr/>
            </a:pPr>
            <a:r>
              <a:rPr lang="en-US" sz="2000" b="1" spc="4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(pièces ou outillages...)</a:t>
            </a:r>
            <a:endParaRPr/>
          </a:p>
          <a:p>
            <a:pPr algn="ctr">
              <a:lnSpc>
                <a:spcPts val="2619"/>
              </a:lnSpc>
              <a:defRPr/>
            </a:pPr>
            <a:endParaRPr lang="en-US" sz="2000" b="1" spc="40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619"/>
              </a:lnSpc>
              <a:spcBef>
                <a:spcPts val="0"/>
              </a:spcBef>
              <a:defRPr/>
            </a:pPr>
            <a:r>
              <a:rPr lang="en-US" sz="2000" b="1" spc="4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Diversité des activités</a:t>
            </a:r>
            <a:endParaRPr/>
          </a:p>
        </p:txBody>
      </p:sp>
      <p:sp>
        <p:nvSpPr>
          <p:cNvPr id="1147527101" name="TextBox 63"/>
          <p:cNvSpPr txBox="1"/>
          <p:nvPr/>
        </p:nvSpPr>
        <p:spPr bwMode="auto">
          <a:xfrm>
            <a:off x="9792786" y="11233449"/>
            <a:ext cx="2407892" cy="648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19"/>
              </a:lnSpc>
              <a:defRPr/>
            </a:pPr>
            <a:r>
              <a:rPr lang="en-US" sz="2000" b="1" spc="40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Technicien(ne)     outilleur</a:t>
            </a:r>
            <a:endParaRPr/>
          </a:p>
        </p:txBody>
      </p:sp>
      <p:sp>
        <p:nvSpPr>
          <p:cNvPr id="290732241" name="ZoneTexte 290732240"/>
          <p:cNvSpPr txBox="1"/>
          <p:nvPr/>
        </p:nvSpPr>
        <p:spPr bwMode="auto">
          <a:xfrm>
            <a:off x="13776967" y="4576646"/>
            <a:ext cx="3485836" cy="4880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/>
              <a:t>Hors Académie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907879281" name="Group 2"/>
          <p:cNvGrpSpPr/>
          <p:nvPr/>
        </p:nvGrpSpPr>
        <p:grpSpPr bwMode="auto">
          <a:xfrm>
            <a:off x="858655" y="14201948"/>
            <a:ext cx="19715512" cy="513158"/>
            <a:chOff x="0" y="0"/>
            <a:chExt cx="14020870" cy="364938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4020870" cy="364938"/>
            </a:xfrm>
            <a:custGeom>
              <a:avLst/>
              <a:gdLst/>
              <a:ahLst/>
              <a:cxnLst/>
              <a:rect l="l" t="t" r="r" b="b"/>
              <a:pathLst>
                <a:path w="14020870" h="364938" extrusionOk="0">
                  <a:moveTo>
                    <a:pt x="0" y="0"/>
                  </a:moveTo>
                  <a:lnTo>
                    <a:pt x="14020870" y="0"/>
                  </a:lnTo>
                  <a:lnTo>
                    <a:pt x="14020870" y="364938"/>
                  </a:lnTo>
                  <a:lnTo>
                    <a:pt x="0" y="364938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322832842" name="Group 4"/>
          <p:cNvGrpSpPr/>
          <p:nvPr/>
        </p:nvGrpSpPr>
        <p:grpSpPr bwMode="auto">
          <a:xfrm rot="5400000">
            <a:off x="610975" y="13095751"/>
            <a:ext cx="1177677" cy="682317"/>
            <a:chOff x="0" y="0"/>
            <a:chExt cx="375483" cy="217546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375483" cy="217546"/>
            </a:xfrm>
            <a:custGeom>
              <a:avLst/>
              <a:gdLst/>
              <a:ahLst/>
              <a:cxnLst/>
              <a:rect l="l" t="t" r="r" b="b"/>
              <a:pathLst>
                <a:path w="375483" h="217546" extrusionOk="0">
                  <a:moveTo>
                    <a:pt x="0" y="0"/>
                  </a:moveTo>
                  <a:lnTo>
                    <a:pt x="375483" y="0"/>
                  </a:lnTo>
                  <a:lnTo>
                    <a:pt x="375483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176360430" name="Group 6"/>
          <p:cNvGrpSpPr/>
          <p:nvPr/>
        </p:nvGrpSpPr>
        <p:grpSpPr bwMode="auto">
          <a:xfrm rot="5400000">
            <a:off x="-244808" y="10878709"/>
            <a:ext cx="2913510" cy="682317"/>
            <a:chOff x="0" y="0"/>
            <a:chExt cx="928926" cy="217546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928926" cy="217546"/>
            </a:xfrm>
            <a:custGeom>
              <a:avLst/>
              <a:gdLst/>
              <a:ahLst/>
              <a:cxnLst/>
              <a:rect l="l" t="t" r="r" b="b"/>
              <a:pathLst>
                <a:path w="928926" h="217546" extrusionOk="0">
                  <a:moveTo>
                    <a:pt x="0" y="0"/>
                  </a:moveTo>
                  <a:lnTo>
                    <a:pt x="928926" y="0"/>
                  </a:lnTo>
                  <a:lnTo>
                    <a:pt x="928926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2146814315" name="Group 8"/>
          <p:cNvGrpSpPr/>
          <p:nvPr/>
        </p:nvGrpSpPr>
        <p:grpSpPr bwMode="auto">
          <a:xfrm rot="5400000">
            <a:off x="-333824" y="7698152"/>
            <a:ext cx="3091541" cy="682317"/>
            <a:chOff x="0" y="0"/>
            <a:chExt cx="985689" cy="217546"/>
          </a:xfrm>
        </p:grpSpPr>
        <p:sp>
          <p:nvSpPr>
            <p:cNvPr id="9" name="Freeform 9"/>
            <p:cNvSpPr/>
            <p:nvPr/>
          </p:nvSpPr>
          <p:spPr bwMode="auto">
            <a:xfrm>
              <a:off x="0" y="0"/>
              <a:ext cx="985688" cy="217546"/>
            </a:xfrm>
            <a:custGeom>
              <a:avLst/>
              <a:gdLst/>
              <a:ahLst/>
              <a:cxnLst/>
              <a:rect l="l" t="t" r="r" b="b"/>
              <a:pathLst>
                <a:path w="985688" h="217546" extrusionOk="0">
                  <a:moveTo>
                    <a:pt x="0" y="0"/>
                  </a:moveTo>
                  <a:lnTo>
                    <a:pt x="985688" y="0"/>
                  </a:lnTo>
                  <a:lnTo>
                    <a:pt x="985688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460197669" name="Group 10"/>
          <p:cNvGrpSpPr/>
          <p:nvPr/>
        </p:nvGrpSpPr>
        <p:grpSpPr bwMode="auto">
          <a:xfrm>
            <a:off x="1765741" y="12848072"/>
            <a:ext cx="18808425" cy="1177677"/>
            <a:chOff x="0" y="0"/>
            <a:chExt cx="4556678" cy="285313"/>
          </a:xfrm>
        </p:grpSpPr>
        <p:sp>
          <p:nvSpPr>
            <p:cNvPr id="11" name="Freeform 11"/>
            <p:cNvSpPr/>
            <p:nvPr/>
          </p:nvSpPr>
          <p:spPr bwMode="auto">
            <a:xfrm>
              <a:off x="0" y="0"/>
              <a:ext cx="4556678" cy="285313"/>
            </a:xfrm>
            <a:custGeom>
              <a:avLst/>
              <a:gdLst/>
              <a:ahLst/>
              <a:cxnLst/>
              <a:rect l="l" t="t" r="r" b="b"/>
              <a:pathLst>
                <a:path w="4556678" h="285313" extrusionOk="0">
                  <a:moveTo>
                    <a:pt x="0" y="0"/>
                  </a:moveTo>
                  <a:lnTo>
                    <a:pt x="4556678" y="0"/>
                  </a:lnTo>
                  <a:lnTo>
                    <a:pt x="4556678" y="285313"/>
                  </a:lnTo>
                  <a:lnTo>
                    <a:pt x="0" y="285313"/>
                  </a:lnTo>
                  <a:close/>
                </a:path>
              </a:pathLst>
            </a:custGeom>
            <a:solidFill>
              <a:srgbClr val="1692DB"/>
            </a:solidFill>
          </p:spPr>
        </p:sp>
      </p:grpSp>
      <p:grpSp>
        <p:nvGrpSpPr>
          <p:cNvPr id="1174795377" name="Group 12"/>
          <p:cNvGrpSpPr/>
          <p:nvPr/>
        </p:nvGrpSpPr>
        <p:grpSpPr bwMode="auto">
          <a:xfrm>
            <a:off x="1765741" y="6493540"/>
            <a:ext cx="3152339" cy="6183083"/>
            <a:chOff x="0" y="0"/>
            <a:chExt cx="3825510" cy="7503458"/>
          </a:xfrm>
        </p:grpSpPr>
        <p:sp>
          <p:nvSpPr>
            <p:cNvPr id="13" name="Freeform 13"/>
            <p:cNvSpPr/>
            <p:nvPr/>
          </p:nvSpPr>
          <p:spPr bwMode="auto">
            <a:xfrm>
              <a:off x="0" y="0"/>
              <a:ext cx="3825510" cy="7503458"/>
            </a:xfrm>
            <a:custGeom>
              <a:avLst/>
              <a:gdLst/>
              <a:ahLst/>
              <a:cxnLst/>
              <a:rect l="l" t="t" r="r" b="b"/>
              <a:pathLst>
                <a:path w="3825510" h="7503458" extrusionOk="0">
                  <a:moveTo>
                    <a:pt x="0" y="0"/>
                  </a:moveTo>
                  <a:lnTo>
                    <a:pt x="3825510" y="0"/>
                  </a:lnTo>
                  <a:lnTo>
                    <a:pt x="3825510" y="7503458"/>
                  </a:lnTo>
                  <a:lnTo>
                    <a:pt x="0" y="7503458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1669514276" name="Group 14"/>
          <p:cNvGrpSpPr/>
          <p:nvPr/>
        </p:nvGrpSpPr>
        <p:grpSpPr bwMode="auto">
          <a:xfrm>
            <a:off x="14474128" y="6493540"/>
            <a:ext cx="3079867" cy="6183083"/>
            <a:chOff x="0" y="0"/>
            <a:chExt cx="3737562" cy="7503458"/>
          </a:xfrm>
        </p:grpSpPr>
        <p:sp>
          <p:nvSpPr>
            <p:cNvPr id="15" name="Freeform 15"/>
            <p:cNvSpPr/>
            <p:nvPr/>
          </p:nvSpPr>
          <p:spPr bwMode="auto">
            <a:xfrm>
              <a:off x="0" y="0"/>
              <a:ext cx="3737562" cy="7503458"/>
            </a:xfrm>
            <a:custGeom>
              <a:avLst/>
              <a:gdLst/>
              <a:ahLst/>
              <a:cxnLst/>
              <a:rect l="l" t="t" r="r" b="b"/>
              <a:pathLst>
                <a:path w="3737562" h="7503458" extrusionOk="0">
                  <a:moveTo>
                    <a:pt x="0" y="0"/>
                  </a:moveTo>
                  <a:lnTo>
                    <a:pt x="3737562" y="0"/>
                  </a:lnTo>
                  <a:lnTo>
                    <a:pt x="3737562" y="7503458"/>
                  </a:lnTo>
                  <a:lnTo>
                    <a:pt x="0" y="7503458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38529422" name="Group 16"/>
          <p:cNvGrpSpPr/>
          <p:nvPr/>
        </p:nvGrpSpPr>
        <p:grpSpPr bwMode="auto">
          <a:xfrm>
            <a:off x="17712020" y="6493540"/>
            <a:ext cx="2862146" cy="6183083"/>
            <a:chOff x="0" y="0"/>
            <a:chExt cx="3473348" cy="7503458"/>
          </a:xfrm>
        </p:grpSpPr>
        <p:sp>
          <p:nvSpPr>
            <p:cNvPr id="17" name="Freeform 17"/>
            <p:cNvSpPr/>
            <p:nvPr/>
          </p:nvSpPr>
          <p:spPr bwMode="auto">
            <a:xfrm>
              <a:off x="0" y="0"/>
              <a:ext cx="3473348" cy="7503458"/>
            </a:xfrm>
            <a:custGeom>
              <a:avLst/>
              <a:gdLst/>
              <a:ahLst/>
              <a:cxnLst/>
              <a:rect l="l" t="t" r="r" b="b"/>
              <a:pathLst>
                <a:path w="3473348" h="7503458" extrusionOk="0">
                  <a:moveTo>
                    <a:pt x="0" y="0"/>
                  </a:moveTo>
                  <a:lnTo>
                    <a:pt x="3473348" y="0"/>
                  </a:lnTo>
                  <a:lnTo>
                    <a:pt x="3473348" y="7503458"/>
                  </a:lnTo>
                  <a:lnTo>
                    <a:pt x="0" y="7503458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635087833" name="Group 18"/>
          <p:cNvGrpSpPr/>
          <p:nvPr/>
        </p:nvGrpSpPr>
        <p:grpSpPr bwMode="auto">
          <a:xfrm>
            <a:off x="5127630" y="6493540"/>
            <a:ext cx="2938228" cy="6183083"/>
            <a:chOff x="0" y="0"/>
            <a:chExt cx="3565676" cy="7503458"/>
          </a:xfrm>
        </p:grpSpPr>
        <p:sp>
          <p:nvSpPr>
            <p:cNvPr id="19" name="Freeform 19"/>
            <p:cNvSpPr/>
            <p:nvPr/>
          </p:nvSpPr>
          <p:spPr bwMode="auto">
            <a:xfrm>
              <a:off x="0" y="0"/>
              <a:ext cx="3565676" cy="7503458"/>
            </a:xfrm>
            <a:custGeom>
              <a:avLst/>
              <a:gdLst/>
              <a:ahLst/>
              <a:cxnLst/>
              <a:rect l="l" t="t" r="r" b="b"/>
              <a:pathLst>
                <a:path w="3565676" h="7503458" extrusionOk="0">
                  <a:moveTo>
                    <a:pt x="0" y="0"/>
                  </a:moveTo>
                  <a:lnTo>
                    <a:pt x="3565676" y="0"/>
                  </a:lnTo>
                  <a:lnTo>
                    <a:pt x="3565676" y="7503458"/>
                  </a:lnTo>
                  <a:lnTo>
                    <a:pt x="0" y="7503458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573369885" name="Group 20"/>
          <p:cNvGrpSpPr/>
          <p:nvPr/>
        </p:nvGrpSpPr>
        <p:grpSpPr bwMode="auto">
          <a:xfrm>
            <a:off x="8228506" y="6493540"/>
            <a:ext cx="2941447" cy="6183083"/>
            <a:chOff x="0" y="0"/>
            <a:chExt cx="3569583" cy="7503458"/>
          </a:xfrm>
        </p:grpSpPr>
        <p:sp>
          <p:nvSpPr>
            <p:cNvPr id="21" name="Freeform 21"/>
            <p:cNvSpPr/>
            <p:nvPr/>
          </p:nvSpPr>
          <p:spPr bwMode="auto">
            <a:xfrm>
              <a:off x="0" y="0"/>
              <a:ext cx="3569583" cy="7503458"/>
            </a:xfrm>
            <a:custGeom>
              <a:avLst/>
              <a:gdLst/>
              <a:ahLst/>
              <a:cxnLst/>
              <a:rect l="l" t="t" r="r" b="b"/>
              <a:pathLst>
                <a:path w="3569583" h="7503458" extrusionOk="0">
                  <a:moveTo>
                    <a:pt x="0" y="0"/>
                  </a:moveTo>
                  <a:lnTo>
                    <a:pt x="3569583" y="0"/>
                  </a:lnTo>
                  <a:lnTo>
                    <a:pt x="3569583" y="7503458"/>
                  </a:lnTo>
                  <a:lnTo>
                    <a:pt x="0" y="7503458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1760302016" name="Group 22"/>
          <p:cNvGrpSpPr/>
          <p:nvPr/>
        </p:nvGrpSpPr>
        <p:grpSpPr bwMode="auto">
          <a:xfrm>
            <a:off x="11312242" y="6493540"/>
            <a:ext cx="2999961" cy="6183083"/>
            <a:chOff x="0" y="0"/>
            <a:chExt cx="3640592" cy="7503458"/>
          </a:xfrm>
        </p:grpSpPr>
        <p:sp>
          <p:nvSpPr>
            <p:cNvPr id="23" name="Freeform 23"/>
            <p:cNvSpPr/>
            <p:nvPr/>
          </p:nvSpPr>
          <p:spPr bwMode="auto">
            <a:xfrm>
              <a:off x="0" y="0"/>
              <a:ext cx="3640592" cy="7503458"/>
            </a:xfrm>
            <a:custGeom>
              <a:avLst/>
              <a:gdLst/>
              <a:ahLst/>
              <a:cxnLst/>
              <a:rect l="l" t="t" r="r" b="b"/>
              <a:pathLst>
                <a:path w="3640592" h="7503458" extrusionOk="0">
                  <a:moveTo>
                    <a:pt x="0" y="0"/>
                  </a:moveTo>
                  <a:lnTo>
                    <a:pt x="3640592" y="0"/>
                  </a:lnTo>
                  <a:lnTo>
                    <a:pt x="3640592" y="7503458"/>
                  </a:lnTo>
                  <a:lnTo>
                    <a:pt x="0" y="7503458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sp>
        <p:nvSpPr>
          <p:cNvPr id="1404494419" name="Freeform 24"/>
          <p:cNvSpPr/>
          <p:nvPr/>
        </p:nvSpPr>
        <p:spPr bwMode="auto">
          <a:xfrm>
            <a:off x="1765741" y="3620079"/>
            <a:ext cx="3126850" cy="2749636"/>
          </a:xfrm>
          <a:custGeom>
            <a:avLst/>
            <a:gdLst/>
            <a:ahLst/>
            <a:cxnLst/>
            <a:rect l="l" t="t" r="r" b="b"/>
            <a:pathLst>
              <a:path w="3126850" h="2749636" extrusionOk="0">
                <a:moveTo>
                  <a:pt x="0" y="0"/>
                </a:moveTo>
                <a:lnTo>
                  <a:pt x="3126850" y="0"/>
                </a:lnTo>
                <a:lnTo>
                  <a:pt x="3126850" y="2749636"/>
                </a:lnTo>
                <a:lnTo>
                  <a:pt x="0" y="27496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753" t="-1910" r="-57346" b="-5007"/>
            </a:stretch>
          </a:blipFill>
        </p:spPr>
      </p:sp>
      <p:sp>
        <p:nvSpPr>
          <p:cNvPr id="317277523" name="Freeform 25"/>
          <p:cNvSpPr/>
          <p:nvPr/>
        </p:nvSpPr>
        <p:spPr bwMode="auto">
          <a:xfrm>
            <a:off x="5145630" y="3620079"/>
            <a:ext cx="2898577" cy="2749636"/>
          </a:xfrm>
          <a:custGeom>
            <a:avLst/>
            <a:gdLst/>
            <a:ahLst/>
            <a:cxnLst/>
            <a:rect l="l" t="t" r="r" b="b"/>
            <a:pathLst>
              <a:path w="2898577" h="2749636" extrusionOk="0">
                <a:moveTo>
                  <a:pt x="0" y="0"/>
                </a:moveTo>
                <a:lnTo>
                  <a:pt x="2898577" y="0"/>
                </a:lnTo>
                <a:lnTo>
                  <a:pt x="2898577" y="2749636"/>
                </a:lnTo>
                <a:lnTo>
                  <a:pt x="0" y="2749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893" r="-40747"/>
            </a:stretch>
          </a:blipFill>
        </p:spPr>
      </p:sp>
      <p:sp>
        <p:nvSpPr>
          <p:cNvPr id="1897228792" name="Freeform 26"/>
          <p:cNvSpPr/>
          <p:nvPr/>
        </p:nvSpPr>
        <p:spPr bwMode="auto">
          <a:xfrm>
            <a:off x="8238032" y="3620079"/>
            <a:ext cx="2830367" cy="2749636"/>
          </a:xfrm>
          <a:custGeom>
            <a:avLst/>
            <a:gdLst/>
            <a:ahLst/>
            <a:cxnLst/>
            <a:rect l="l" t="t" r="r" b="b"/>
            <a:pathLst>
              <a:path w="2830367" h="2749636" extrusionOk="0">
                <a:moveTo>
                  <a:pt x="0" y="0"/>
                </a:moveTo>
                <a:lnTo>
                  <a:pt x="2830367" y="0"/>
                </a:lnTo>
                <a:lnTo>
                  <a:pt x="2830367" y="2749636"/>
                </a:lnTo>
                <a:lnTo>
                  <a:pt x="0" y="2749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4065" t="-5506" r="-28151"/>
            </a:stretch>
          </a:blipFill>
        </p:spPr>
      </p:sp>
      <p:sp>
        <p:nvSpPr>
          <p:cNvPr id="2144295427" name="Freeform 27"/>
          <p:cNvSpPr/>
          <p:nvPr/>
        </p:nvSpPr>
        <p:spPr bwMode="auto">
          <a:xfrm>
            <a:off x="11344624" y="3620079"/>
            <a:ext cx="2904711" cy="2749636"/>
          </a:xfrm>
          <a:custGeom>
            <a:avLst/>
            <a:gdLst/>
            <a:ahLst/>
            <a:cxnLst/>
            <a:rect l="l" t="t" r="r" b="b"/>
            <a:pathLst>
              <a:path w="2904711" h="2749636" extrusionOk="0">
                <a:moveTo>
                  <a:pt x="0" y="0"/>
                </a:moveTo>
                <a:lnTo>
                  <a:pt x="2904710" y="0"/>
                </a:lnTo>
                <a:lnTo>
                  <a:pt x="2904710" y="2749636"/>
                </a:lnTo>
                <a:lnTo>
                  <a:pt x="0" y="27496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1857" t="-9064" r="-2908"/>
            </a:stretch>
          </a:blipFill>
        </p:spPr>
      </p:sp>
      <p:sp>
        <p:nvSpPr>
          <p:cNvPr id="1239115813" name="Freeform 28"/>
          <p:cNvSpPr/>
          <p:nvPr/>
        </p:nvSpPr>
        <p:spPr bwMode="auto">
          <a:xfrm>
            <a:off x="14525410" y="3620079"/>
            <a:ext cx="2942860" cy="2749636"/>
          </a:xfrm>
          <a:custGeom>
            <a:avLst/>
            <a:gdLst/>
            <a:ahLst/>
            <a:cxnLst/>
            <a:rect l="l" t="t" r="r" b="b"/>
            <a:pathLst>
              <a:path w="2942860" h="2749636" extrusionOk="0">
                <a:moveTo>
                  <a:pt x="0" y="0"/>
                </a:moveTo>
                <a:lnTo>
                  <a:pt x="2942860" y="0"/>
                </a:lnTo>
                <a:lnTo>
                  <a:pt x="2942860" y="2749636"/>
                </a:lnTo>
                <a:lnTo>
                  <a:pt x="0" y="27496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1204" t="-20661" r="-43537" b="-4019"/>
            </a:stretch>
          </a:blipFill>
        </p:spPr>
      </p:sp>
      <p:sp>
        <p:nvSpPr>
          <p:cNvPr id="1215233149" name="Freeform 29"/>
          <p:cNvSpPr/>
          <p:nvPr/>
        </p:nvSpPr>
        <p:spPr bwMode="auto">
          <a:xfrm>
            <a:off x="17712020" y="3620079"/>
            <a:ext cx="2862146" cy="2749636"/>
          </a:xfrm>
          <a:custGeom>
            <a:avLst/>
            <a:gdLst/>
            <a:ahLst/>
            <a:cxnLst/>
            <a:rect l="l" t="t" r="r" b="b"/>
            <a:pathLst>
              <a:path w="2862146" h="2749636" extrusionOk="0">
                <a:moveTo>
                  <a:pt x="0" y="0"/>
                </a:moveTo>
                <a:lnTo>
                  <a:pt x="2862147" y="0"/>
                </a:lnTo>
                <a:lnTo>
                  <a:pt x="2862147" y="2749636"/>
                </a:lnTo>
                <a:lnTo>
                  <a:pt x="0" y="27496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1445" t="-9064" r="-22515" b="-11656"/>
            </a:stretch>
          </a:blipFill>
        </p:spPr>
      </p:sp>
      <p:grpSp>
        <p:nvGrpSpPr>
          <p:cNvPr id="1622515335" name="Group 30"/>
          <p:cNvGrpSpPr/>
          <p:nvPr/>
        </p:nvGrpSpPr>
        <p:grpSpPr bwMode="auto">
          <a:xfrm>
            <a:off x="18650920" y="1280505"/>
            <a:ext cx="1626041" cy="462991"/>
            <a:chOff x="0" y="0"/>
            <a:chExt cx="291368" cy="82963"/>
          </a:xfrm>
        </p:grpSpPr>
        <p:sp>
          <p:nvSpPr>
            <p:cNvPr id="31" name="Freeform 31"/>
            <p:cNvSpPr/>
            <p:nvPr/>
          </p:nvSpPr>
          <p:spPr bwMode="auto">
            <a:xfrm>
              <a:off x="0" y="0"/>
              <a:ext cx="291368" cy="82963"/>
            </a:xfrm>
            <a:custGeom>
              <a:avLst/>
              <a:gdLst/>
              <a:ahLst/>
              <a:cxnLst/>
              <a:rect l="l" t="t" r="r" b="b"/>
              <a:pathLst>
                <a:path w="291368" h="82963" extrusionOk="0">
                  <a:moveTo>
                    <a:pt x="0" y="0"/>
                  </a:moveTo>
                  <a:lnTo>
                    <a:pt x="291368" y="0"/>
                  </a:lnTo>
                  <a:lnTo>
                    <a:pt x="291368" y="82963"/>
                  </a:lnTo>
                  <a:lnTo>
                    <a:pt x="0" y="829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 bwMode="auto">
            <a:xfrm>
              <a:off x="0" y="-57150"/>
              <a:ext cx="291368" cy="14011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9"/>
                </a:lnSpc>
                <a:defRPr/>
              </a:pPr>
              <a:endParaRPr/>
            </a:p>
          </p:txBody>
        </p:sp>
      </p:grpSp>
      <p:sp>
        <p:nvSpPr>
          <p:cNvPr id="1901107627" name="AutoShape 33"/>
          <p:cNvSpPr/>
          <p:nvPr/>
        </p:nvSpPr>
        <p:spPr bwMode="auto">
          <a:xfrm>
            <a:off x="12358290" y="7521610"/>
            <a:ext cx="914791" cy="0"/>
          </a:xfrm>
          <a:prstGeom prst="line">
            <a:avLst/>
          </a:prstGeom>
          <a:ln w="38100" cap="flat">
            <a:solidFill>
              <a:srgbClr val="FFFFFF">
                <a:alpha val="1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65319643" name="TextBox 34"/>
          <p:cNvSpPr txBox="1"/>
          <p:nvPr/>
        </p:nvSpPr>
        <p:spPr bwMode="auto">
          <a:xfrm>
            <a:off x="5739395" y="14266247"/>
            <a:ext cx="11490750" cy="332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1"/>
              </a:lnSpc>
              <a:defRPr/>
            </a:pPr>
            <a:r>
              <a:rPr lang="en-US" sz="210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Après la 3ème </a:t>
            </a:r>
            <a:endParaRPr/>
          </a:p>
        </p:txBody>
      </p:sp>
      <p:sp>
        <p:nvSpPr>
          <p:cNvPr id="372454068" name="TextBox 35"/>
          <p:cNvSpPr txBox="1"/>
          <p:nvPr/>
        </p:nvSpPr>
        <p:spPr bwMode="auto">
          <a:xfrm rot="-5533870">
            <a:off x="332033" y="13191408"/>
            <a:ext cx="1661003" cy="349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8"/>
              </a:lnSpc>
              <a:defRPr/>
            </a:pPr>
            <a:r>
              <a:rPr lang="en-US" sz="2250" spc="45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2nde </a:t>
            </a:r>
            <a:endParaRPr/>
          </a:p>
        </p:txBody>
      </p:sp>
      <p:sp>
        <p:nvSpPr>
          <p:cNvPr id="1911249681" name="TextBox 36"/>
          <p:cNvSpPr txBox="1"/>
          <p:nvPr/>
        </p:nvSpPr>
        <p:spPr bwMode="auto">
          <a:xfrm rot="-5400000">
            <a:off x="477748" y="10951868"/>
            <a:ext cx="1369560" cy="349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8"/>
              </a:lnSpc>
              <a:defRPr/>
            </a:pPr>
            <a:r>
              <a:rPr lang="en-US" sz="2250" spc="45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1ère</a:t>
            </a:r>
            <a:endParaRPr/>
          </a:p>
        </p:txBody>
      </p:sp>
      <p:sp>
        <p:nvSpPr>
          <p:cNvPr id="1157566020" name="TextBox 37"/>
          <p:cNvSpPr txBox="1"/>
          <p:nvPr/>
        </p:nvSpPr>
        <p:spPr bwMode="auto">
          <a:xfrm rot="-5400000">
            <a:off x="725081" y="7922720"/>
            <a:ext cx="954683" cy="349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8"/>
              </a:lnSpc>
              <a:defRPr/>
            </a:pPr>
            <a:r>
              <a:rPr lang="en-US" sz="2250" spc="45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Tale</a:t>
            </a:r>
            <a:endParaRPr/>
          </a:p>
        </p:txBody>
      </p:sp>
      <p:sp>
        <p:nvSpPr>
          <p:cNvPr id="727114766" name="TextBox 38"/>
          <p:cNvSpPr txBox="1"/>
          <p:nvPr/>
        </p:nvSpPr>
        <p:spPr bwMode="auto">
          <a:xfrm>
            <a:off x="3563526" y="12883247"/>
            <a:ext cx="15421430" cy="1054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6"/>
              </a:lnSpc>
              <a:defRPr/>
            </a:pPr>
            <a:r>
              <a:rPr lang="en-US" sz="31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MÉTIERS DE LA MAINTENANCE</a:t>
            </a:r>
            <a:endParaRPr/>
          </a:p>
          <a:p>
            <a:pPr algn="ctr">
              <a:lnSpc>
                <a:spcPts val="4326"/>
              </a:lnSpc>
              <a:defRPr/>
            </a:pPr>
            <a:r>
              <a:rPr lang="en-US" sz="31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 DES MATÉRIELS ET DES VEHICULES</a:t>
            </a:r>
            <a:endParaRPr/>
          </a:p>
        </p:txBody>
      </p:sp>
      <p:sp>
        <p:nvSpPr>
          <p:cNvPr id="1945261318" name="TextBox 39"/>
          <p:cNvSpPr txBox="1"/>
          <p:nvPr/>
        </p:nvSpPr>
        <p:spPr bwMode="auto">
          <a:xfrm>
            <a:off x="1791230" y="6497899"/>
            <a:ext cx="3127569" cy="1351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defRPr/>
            </a:pPr>
            <a:r>
              <a:rPr lang="en-US" sz="1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Maintenance des matériels</a:t>
            </a:r>
            <a:endParaRPr/>
          </a:p>
          <a:p>
            <a:pPr algn="ctr">
              <a:lnSpc>
                <a:spcPts val="2659"/>
              </a:lnSpc>
              <a:defRPr/>
            </a:pPr>
            <a:r>
              <a:rPr lang="en-US" sz="1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Option A : matériels agricoles</a:t>
            </a:r>
            <a:endParaRPr/>
          </a:p>
        </p:txBody>
      </p:sp>
      <p:sp>
        <p:nvSpPr>
          <p:cNvPr id="2035430294" name="TextBox 40"/>
          <p:cNvSpPr txBox="1"/>
          <p:nvPr/>
        </p:nvSpPr>
        <p:spPr bwMode="auto">
          <a:xfrm>
            <a:off x="8420261" y="6634510"/>
            <a:ext cx="2530748" cy="1351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defRPr/>
            </a:pPr>
            <a:r>
              <a:rPr lang="en-US" sz="1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Maintenance des matériels</a:t>
            </a:r>
            <a:endParaRPr/>
          </a:p>
          <a:p>
            <a:pPr algn="ctr">
              <a:lnSpc>
                <a:spcPts val="2659"/>
              </a:lnSpc>
              <a:defRPr/>
            </a:pPr>
            <a:r>
              <a:rPr lang="en-US" sz="1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Option C : matériels d'espaces verts</a:t>
            </a:r>
            <a:endParaRPr/>
          </a:p>
        </p:txBody>
      </p:sp>
      <p:sp>
        <p:nvSpPr>
          <p:cNvPr id="397134557" name="TextBox 41"/>
          <p:cNvSpPr txBox="1"/>
          <p:nvPr/>
        </p:nvSpPr>
        <p:spPr bwMode="auto">
          <a:xfrm>
            <a:off x="5385349" y="6613157"/>
            <a:ext cx="2463235" cy="1688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defRPr/>
            </a:pPr>
            <a:r>
              <a:rPr lang="en-US" sz="1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Maintenance des matériels</a:t>
            </a:r>
            <a:endParaRPr/>
          </a:p>
          <a:p>
            <a:pPr algn="ctr">
              <a:lnSpc>
                <a:spcPts val="2659"/>
              </a:lnSpc>
              <a:defRPr/>
            </a:pPr>
            <a:r>
              <a:rPr lang="en-US" sz="1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Option B: matériels de construction et de manutention</a:t>
            </a:r>
            <a:endParaRPr/>
          </a:p>
        </p:txBody>
      </p:sp>
      <p:sp>
        <p:nvSpPr>
          <p:cNvPr id="319211332" name="TextBox 42"/>
          <p:cNvSpPr txBox="1"/>
          <p:nvPr/>
        </p:nvSpPr>
        <p:spPr bwMode="auto">
          <a:xfrm>
            <a:off x="11508253" y="6634510"/>
            <a:ext cx="2629983" cy="1351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defRPr/>
            </a:pPr>
            <a:r>
              <a:rPr lang="en-US" sz="1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Maintenance des véhicules</a:t>
            </a:r>
            <a:endParaRPr/>
          </a:p>
          <a:p>
            <a:pPr algn="ctr">
              <a:lnSpc>
                <a:spcPts val="2659"/>
              </a:lnSpc>
              <a:defRPr/>
            </a:pPr>
            <a:r>
              <a:rPr lang="en-US" sz="1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Option Véhicules</a:t>
            </a:r>
            <a:br>
              <a:rPr lang="en-US" sz="1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</a:br>
            <a:r>
              <a:rPr lang="en-US" sz="1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légers</a:t>
            </a:r>
            <a:endParaRPr/>
          </a:p>
        </p:txBody>
      </p:sp>
      <p:sp>
        <p:nvSpPr>
          <p:cNvPr id="1723448801" name="TextBox 43"/>
          <p:cNvSpPr txBox="1"/>
          <p:nvPr/>
        </p:nvSpPr>
        <p:spPr bwMode="auto">
          <a:xfrm>
            <a:off x="14778927" y="6597570"/>
            <a:ext cx="2554345" cy="1351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defRPr/>
            </a:pPr>
            <a:r>
              <a:rPr lang="en-US" sz="1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Maintenance des véhicules</a:t>
            </a:r>
            <a:endParaRPr/>
          </a:p>
          <a:p>
            <a:pPr algn="ctr">
              <a:lnSpc>
                <a:spcPts val="2659"/>
              </a:lnSpc>
              <a:defRPr/>
            </a:pPr>
            <a:r>
              <a:rPr lang="en-US" sz="1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Option Véhicules de transport routier</a:t>
            </a:r>
            <a:endParaRPr/>
          </a:p>
        </p:txBody>
      </p:sp>
      <p:sp>
        <p:nvSpPr>
          <p:cNvPr id="329315266" name="TextBox 44"/>
          <p:cNvSpPr txBox="1"/>
          <p:nvPr/>
        </p:nvSpPr>
        <p:spPr bwMode="auto">
          <a:xfrm>
            <a:off x="17852127" y="6597570"/>
            <a:ext cx="2584090" cy="1013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defRPr/>
            </a:pPr>
            <a:r>
              <a:rPr lang="en-US" sz="1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Maintenance des véhicules</a:t>
            </a:r>
            <a:endParaRPr/>
          </a:p>
          <a:p>
            <a:pPr algn="ctr">
              <a:lnSpc>
                <a:spcPts val="2659"/>
              </a:lnSpc>
              <a:defRPr/>
            </a:pPr>
            <a:r>
              <a:rPr lang="en-US" sz="1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Option Motocycles</a:t>
            </a:r>
            <a:endParaRPr/>
          </a:p>
        </p:txBody>
      </p:sp>
      <p:sp>
        <p:nvSpPr>
          <p:cNvPr id="58765146" name="TextBox 45"/>
          <p:cNvSpPr txBox="1"/>
          <p:nvPr/>
        </p:nvSpPr>
        <p:spPr bwMode="auto">
          <a:xfrm>
            <a:off x="1765741" y="7901861"/>
            <a:ext cx="3126850" cy="456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4913" lvl="1" indent="-202456" algn="l">
              <a:lnSpc>
                <a:spcPts val="2456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Conducteur(trice) de machines agricoles</a:t>
            </a:r>
            <a:endParaRPr/>
          </a:p>
          <a:p>
            <a:pPr marL="404913" lvl="1" indent="-202456" algn="l">
              <a:lnSpc>
                <a:spcPts val="2456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Mécanicien(ne) de maintenance des matériels agricoles ou d'espaces verts</a:t>
            </a:r>
            <a:endParaRPr/>
          </a:p>
          <a:p>
            <a:pPr marL="404913" lvl="1" indent="-202456" algn="l">
              <a:lnSpc>
                <a:spcPts val="2456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Responsable du service après-vente</a:t>
            </a:r>
            <a:endParaRPr/>
          </a:p>
          <a:p>
            <a:pPr marL="404913" lvl="1" indent="-202456" algn="l">
              <a:lnSpc>
                <a:spcPts val="2456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Technicien(ne) prototypiste en agroéquipement</a:t>
            </a:r>
            <a:endParaRPr/>
          </a:p>
          <a:p>
            <a:pPr marL="404913" lvl="1" indent="-202456" algn="l">
              <a:lnSpc>
                <a:spcPts val="2456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Technicien(ne) de maintenance des matériels agricoles ou d'espaces verts</a:t>
            </a:r>
            <a:endParaRPr/>
          </a:p>
        </p:txBody>
      </p:sp>
      <p:sp>
        <p:nvSpPr>
          <p:cNvPr id="62401717" name="TextBox 46"/>
          <p:cNvSpPr txBox="1"/>
          <p:nvPr/>
        </p:nvSpPr>
        <p:spPr bwMode="auto">
          <a:xfrm>
            <a:off x="5177667" y="8555623"/>
            <a:ext cx="2834503" cy="188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Conducteur(trice) d'engins de travaux publics</a:t>
            </a:r>
            <a:endParaRPr/>
          </a:p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Responsable du service après-vente</a:t>
            </a:r>
            <a:endParaRPr/>
          </a:p>
        </p:txBody>
      </p:sp>
      <p:sp>
        <p:nvSpPr>
          <p:cNvPr id="786346556" name="TextBox 47"/>
          <p:cNvSpPr txBox="1"/>
          <p:nvPr/>
        </p:nvSpPr>
        <p:spPr bwMode="auto">
          <a:xfrm>
            <a:off x="8238032" y="8555623"/>
            <a:ext cx="2931922" cy="314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1" lvl="1" indent="-205106" algn="l">
              <a:lnSpc>
                <a:spcPts val="2489"/>
              </a:lnSpc>
              <a:buFont typeface="Arial"/>
              <a:buChar char="•"/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Mécanicien(ne) de maintenance des matériels agricoles ou d'espaces verts</a:t>
            </a:r>
            <a:endParaRPr/>
          </a:p>
          <a:p>
            <a:pPr marL="410211" lvl="1" indent="-205106" algn="l">
              <a:lnSpc>
                <a:spcPts val="2489"/>
              </a:lnSpc>
              <a:buFont typeface="Arial"/>
              <a:buChar char="•"/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Responsable du service après-vente</a:t>
            </a:r>
            <a:endParaRPr/>
          </a:p>
          <a:p>
            <a:pPr marL="410211" lvl="1" indent="-205106" algn="l">
              <a:lnSpc>
                <a:spcPts val="2489"/>
              </a:lnSpc>
              <a:buFont typeface="Arial"/>
              <a:buChar char="•"/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Technicien(ne) de maintenance des matériels agricoles ou d'espaces verts</a:t>
            </a:r>
            <a:endParaRPr/>
          </a:p>
        </p:txBody>
      </p:sp>
      <p:sp>
        <p:nvSpPr>
          <p:cNvPr id="1238953145" name="TextBox 48"/>
          <p:cNvSpPr txBox="1"/>
          <p:nvPr/>
        </p:nvSpPr>
        <p:spPr bwMode="auto">
          <a:xfrm>
            <a:off x="11362292" y="8569100"/>
            <a:ext cx="2869375" cy="315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1" lvl="1" indent="-205106" algn="l">
              <a:lnSpc>
                <a:spcPts val="2489"/>
              </a:lnSpc>
              <a:buFont typeface="Arial"/>
              <a:buChar char="•"/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Contrôleur(euse) technique automobile</a:t>
            </a:r>
            <a:endParaRPr/>
          </a:p>
          <a:p>
            <a:pPr marL="410211" lvl="1" indent="-205106" algn="l">
              <a:lnSpc>
                <a:spcPts val="2489"/>
              </a:lnSpc>
              <a:buFont typeface="Arial"/>
              <a:buChar char="•"/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Électronicien(ne) automobile</a:t>
            </a:r>
            <a:endParaRPr/>
          </a:p>
          <a:p>
            <a:pPr marL="410211" lvl="1" indent="-205106" algn="l">
              <a:lnSpc>
                <a:spcPts val="2489"/>
              </a:lnSpc>
              <a:buFont typeface="Arial"/>
              <a:buChar char="•"/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Responsable du service après-vente</a:t>
            </a:r>
            <a:endParaRPr/>
          </a:p>
          <a:p>
            <a:pPr marL="410211" lvl="1" indent="-205106" algn="l">
              <a:lnSpc>
                <a:spcPts val="2489"/>
              </a:lnSpc>
              <a:buFont typeface="Arial"/>
              <a:buChar char="•"/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Technicien(ne) automobile</a:t>
            </a:r>
            <a:endParaRPr/>
          </a:p>
          <a:p>
            <a:pPr algn="l">
              <a:lnSpc>
                <a:spcPts val="2489"/>
              </a:lnSpc>
              <a:defRPr/>
            </a:pPr>
            <a:endParaRPr lang="en-US" sz="1900" b="1" spc="38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1688947965" name="TextBox 49"/>
          <p:cNvSpPr txBox="1"/>
          <p:nvPr/>
        </p:nvSpPr>
        <p:spPr bwMode="auto">
          <a:xfrm>
            <a:off x="14540803" y="8608787"/>
            <a:ext cx="3013192" cy="315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1" lvl="1" indent="-205106" algn="l">
              <a:lnSpc>
                <a:spcPts val="2489"/>
              </a:lnSpc>
              <a:buFont typeface="Arial"/>
              <a:buChar char="•"/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Contrôleur(euse) technique automobile</a:t>
            </a:r>
            <a:endParaRPr/>
          </a:p>
          <a:p>
            <a:pPr marL="410211" lvl="1" indent="-205106" algn="l">
              <a:lnSpc>
                <a:spcPts val="2489"/>
              </a:lnSpc>
              <a:buFont typeface="Arial"/>
              <a:buChar char="•"/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Électronicien(ne) automobile</a:t>
            </a:r>
            <a:endParaRPr/>
          </a:p>
          <a:p>
            <a:pPr marL="410211" lvl="1" indent="-205106" algn="l">
              <a:lnSpc>
                <a:spcPts val="2489"/>
              </a:lnSpc>
              <a:buFont typeface="Arial"/>
              <a:buChar char="•"/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Responsable du service après-vente</a:t>
            </a:r>
            <a:endParaRPr/>
          </a:p>
          <a:p>
            <a:pPr marL="410211" lvl="1" indent="-205106" algn="l">
              <a:lnSpc>
                <a:spcPts val="2489"/>
              </a:lnSpc>
              <a:buFont typeface="Arial"/>
              <a:buChar char="•"/>
              <a:defRPr/>
            </a:pPr>
            <a:r>
              <a:rPr lang="en-US" sz="1900" b="1" spc="38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Technicien(ne) automobile</a:t>
            </a:r>
            <a:endParaRPr/>
          </a:p>
          <a:p>
            <a:pPr algn="l">
              <a:lnSpc>
                <a:spcPts val="2489"/>
              </a:lnSpc>
              <a:defRPr/>
            </a:pPr>
            <a:endParaRPr lang="en-US" sz="1900" b="1" spc="38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378478257" name="TextBox 50"/>
          <p:cNvSpPr txBox="1"/>
          <p:nvPr/>
        </p:nvSpPr>
        <p:spPr bwMode="auto">
          <a:xfrm>
            <a:off x="17696870" y="8608787"/>
            <a:ext cx="2839196" cy="314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Contrôleur(euse) technique automobile</a:t>
            </a:r>
            <a:endParaRPr/>
          </a:p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Mécanicien(ne) et technicien moto</a:t>
            </a:r>
            <a:endParaRPr/>
          </a:p>
          <a:p>
            <a:pPr marL="410209" lvl="1" indent="-205105" algn="l">
              <a:lnSpc>
                <a:spcPts val="2488"/>
              </a:lnSpc>
              <a:buFont typeface="Arial"/>
              <a:buChar char="•"/>
              <a:defRPr/>
            </a:pPr>
            <a:r>
              <a:rPr lang="en-US" sz="1900" b="1" spc="3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Responsable du service après-vente</a:t>
            </a:r>
            <a:endParaRPr/>
          </a:p>
          <a:p>
            <a:pPr algn="l">
              <a:lnSpc>
                <a:spcPts val="2488"/>
              </a:lnSpc>
              <a:defRPr/>
            </a:pPr>
            <a:endParaRPr lang="en-US" sz="1900" b="1" spc="37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  <a:p>
            <a:pPr algn="l">
              <a:lnSpc>
                <a:spcPts val="2488"/>
              </a:lnSpc>
              <a:defRPr/>
            </a:pPr>
            <a:endParaRPr lang="en-US" sz="1900" b="1" spc="37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</p:txBody>
      </p:sp>
      <p:grpSp>
        <p:nvGrpSpPr>
          <p:cNvPr id="1099778321" name="Group 51"/>
          <p:cNvGrpSpPr/>
          <p:nvPr/>
        </p:nvGrpSpPr>
        <p:grpSpPr bwMode="auto">
          <a:xfrm>
            <a:off x="11915919" y="216135"/>
            <a:ext cx="4038133" cy="3194254"/>
            <a:chOff x="0" y="0"/>
            <a:chExt cx="729971" cy="577424"/>
          </a:xfrm>
        </p:grpSpPr>
        <p:sp>
          <p:nvSpPr>
            <p:cNvPr id="52" name="Freeform 52"/>
            <p:cNvSpPr/>
            <p:nvPr/>
          </p:nvSpPr>
          <p:spPr bwMode="auto">
            <a:xfrm>
              <a:off x="0" y="0"/>
              <a:ext cx="729971" cy="577424"/>
            </a:xfrm>
            <a:custGeom>
              <a:avLst/>
              <a:gdLst/>
              <a:ahLst/>
              <a:cxnLst/>
              <a:rect l="l" t="t" r="r" b="b"/>
              <a:pathLst>
                <a:path w="729971" h="577424" extrusionOk="0">
                  <a:moveTo>
                    <a:pt x="729971" y="288712"/>
                  </a:moveTo>
                  <a:lnTo>
                    <a:pt x="526771" y="577424"/>
                  </a:lnTo>
                  <a:lnTo>
                    <a:pt x="203200" y="577424"/>
                  </a:lnTo>
                  <a:lnTo>
                    <a:pt x="0" y="288712"/>
                  </a:lnTo>
                  <a:lnTo>
                    <a:pt x="203200" y="0"/>
                  </a:lnTo>
                  <a:lnTo>
                    <a:pt x="526771" y="0"/>
                  </a:lnTo>
                  <a:lnTo>
                    <a:pt x="729971" y="288712"/>
                  </a:lnTo>
                  <a:close/>
                </a:path>
              </a:pathLst>
            </a:custGeom>
            <a:solidFill>
              <a:srgbClr val="B1DEF8"/>
            </a:solidFill>
          </p:spPr>
        </p:sp>
        <p:sp>
          <p:nvSpPr>
            <p:cNvPr id="53" name="TextBox 53"/>
            <p:cNvSpPr txBox="1"/>
            <p:nvPr/>
          </p:nvSpPr>
          <p:spPr bwMode="auto">
            <a:xfrm>
              <a:off x="114300" y="-57150"/>
              <a:ext cx="501371" cy="63457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9"/>
                </a:lnSpc>
                <a:defRPr/>
              </a:pPr>
              <a:endParaRPr/>
            </a:p>
          </p:txBody>
        </p:sp>
      </p:grpSp>
      <p:sp>
        <p:nvSpPr>
          <p:cNvPr id="156337499" name="TextBox 54"/>
          <p:cNvSpPr txBox="1"/>
          <p:nvPr/>
        </p:nvSpPr>
        <p:spPr bwMode="auto">
          <a:xfrm>
            <a:off x="11915919" y="828932"/>
            <a:ext cx="4038133" cy="2346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1"/>
              </a:lnSpc>
              <a:defRPr/>
            </a:pPr>
            <a:r>
              <a:rPr lang="en-US" sz="1800" b="1" spc="35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Maîtriser les logiciels</a:t>
            </a:r>
            <a:endParaRPr/>
          </a:p>
          <a:p>
            <a:pPr algn="ctr">
              <a:lnSpc>
                <a:spcPts val="2341"/>
              </a:lnSpc>
              <a:defRPr/>
            </a:pPr>
            <a:r>
              <a:rPr lang="en-US" sz="1800" b="1" spc="35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de détection des pannes</a:t>
            </a:r>
            <a:endParaRPr/>
          </a:p>
          <a:p>
            <a:pPr algn="ctr">
              <a:lnSpc>
                <a:spcPts val="2341"/>
              </a:lnSpc>
              <a:defRPr/>
            </a:pPr>
            <a:endParaRPr lang="en-US" sz="1800" b="1" spc="35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341"/>
              </a:lnSpc>
              <a:defRPr/>
            </a:pPr>
            <a:r>
              <a:rPr lang="en-US" sz="1800" b="1" spc="35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Assurer une maintenance de premier niveau</a:t>
            </a:r>
            <a:endParaRPr/>
          </a:p>
          <a:p>
            <a:pPr algn="ctr">
              <a:lnSpc>
                <a:spcPts val="2341"/>
              </a:lnSpc>
              <a:defRPr/>
            </a:pPr>
            <a:endParaRPr lang="en-US" sz="1800" b="1" spc="35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2341"/>
              </a:lnSpc>
              <a:defRPr/>
            </a:pPr>
            <a:r>
              <a:rPr lang="en-US" sz="1800" b="1" spc="35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Savoir travailler </a:t>
            </a:r>
            <a:endParaRPr/>
          </a:p>
          <a:p>
            <a:pPr algn="ctr">
              <a:lnSpc>
                <a:spcPts val="2341"/>
              </a:lnSpc>
              <a:spcBef>
                <a:spcPts val="0"/>
              </a:spcBef>
              <a:defRPr/>
            </a:pPr>
            <a:r>
              <a:rPr lang="en-US" sz="1800" b="1" spc="35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en équipe</a:t>
            </a:r>
            <a:endParaRPr/>
          </a:p>
        </p:txBody>
      </p:sp>
      <p:sp>
        <p:nvSpPr>
          <p:cNvPr id="1178302135" name="Freeform 55"/>
          <p:cNvSpPr/>
          <p:nvPr/>
        </p:nvSpPr>
        <p:spPr bwMode="auto">
          <a:xfrm>
            <a:off x="713222" y="216135"/>
            <a:ext cx="7162957" cy="1564156"/>
          </a:xfrm>
          <a:custGeom>
            <a:avLst/>
            <a:gdLst/>
            <a:ahLst/>
            <a:cxnLst/>
            <a:rect l="l" t="t" r="r" b="b"/>
            <a:pathLst>
              <a:path w="7162957" h="1564156" extrusionOk="0">
                <a:moveTo>
                  <a:pt x="0" y="0"/>
                </a:moveTo>
                <a:lnTo>
                  <a:pt x="7162957" y="0"/>
                </a:lnTo>
                <a:lnTo>
                  <a:pt x="7162957" y="1564156"/>
                </a:lnTo>
                <a:lnTo>
                  <a:pt x="0" y="15641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/>
          </a:blipFill>
        </p:spPr>
      </p:sp>
      <p:grpSp>
        <p:nvGrpSpPr>
          <p:cNvPr id="1328596884" name="Group 56"/>
          <p:cNvGrpSpPr/>
          <p:nvPr/>
        </p:nvGrpSpPr>
        <p:grpSpPr bwMode="auto">
          <a:xfrm>
            <a:off x="727622" y="1609202"/>
            <a:ext cx="7809134" cy="1887052"/>
            <a:chOff x="0" y="0"/>
            <a:chExt cx="2747981" cy="664040"/>
          </a:xfrm>
        </p:grpSpPr>
        <p:sp>
          <p:nvSpPr>
            <p:cNvPr id="57" name="Freeform 57"/>
            <p:cNvSpPr/>
            <p:nvPr/>
          </p:nvSpPr>
          <p:spPr bwMode="auto">
            <a:xfrm>
              <a:off x="31750" y="31750"/>
              <a:ext cx="2684481" cy="600541"/>
            </a:xfrm>
            <a:custGeom>
              <a:avLst/>
              <a:gdLst/>
              <a:ahLst/>
              <a:cxnLst/>
              <a:rect l="l" t="t" r="r" b="b"/>
              <a:pathLst>
                <a:path w="2684481" h="600541" extrusionOk="0">
                  <a:moveTo>
                    <a:pt x="2591771" y="600541"/>
                  </a:moveTo>
                  <a:lnTo>
                    <a:pt x="92710" y="600541"/>
                  </a:lnTo>
                  <a:cubicBezTo>
                    <a:pt x="41910" y="600541"/>
                    <a:pt x="0" y="558630"/>
                    <a:pt x="0" y="50783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90501" y="0"/>
                  </a:lnTo>
                  <a:cubicBezTo>
                    <a:pt x="2641301" y="0"/>
                    <a:pt x="2683211" y="41910"/>
                    <a:pt x="2683211" y="92710"/>
                  </a:cubicBezTo>
                  <a:lnTo>
                    <a:pt x="2683211" y="506561"/>
                  </a:lnTo>
                  <a:cubicBezTo>
                    <a:pt x="2684481" y="558630"/>
                    <a:pt x="2642571" y="600541"/>
                    <a:pt x="2591771" y="600541"/>
                  </a:cubicBezTo>
                  <a:close/>
                </a:path>
              </a:pathLst>
            </a:custGeom>
            <a:solidFill>
              <a:srgbClr val="5BAAD8"/>
            </a:solidFill>
          </p:spPr>
        </p:sp>
        <p:sp>
          <p:nvSpPr>
            <p:cNvPr id="58" name="Freeform 58"/>
            <p:cNvSpPr/>
            <p:nvPr/>
          </p:nvSpPr>
          <p:spPr bwMode="auto">
            <a:xfrm>
              <a:off x="0" y="0"/>
              <a:ext cx="2747981" cy="664040"/>
            </a:xfrm>
            <a:custGeom>
              <a:avLst/>
              <a:gdLst/>
              <a:ahLst/>
              <a:cxnLst/>
              <a:rect l="l" t="t" r="r" b="b"/>
              <a:pathLst>
                <a:path w="2747981" h="664041" extrusionOk="0">
                  <a:moveTo>
                    <a:pt x="2623521" y="59690"/>
                  </a:moveTo>
                  <a:cubicBezTo>
                    <a:pt x="2659081" y="59690"/>
                    <a:pt x="2688291" y="88900"/>
                    <a:pt x="2688291" y="124460"/>
                  </a:cubicBezTo>
                  <a:lnTo>
                    <a:pt x="2688291" y="539581"/>
                  </a:lnTo>
                  <a:cubicBezTo>
                    <a:pt x="2688291" y="575141"/>
                    <a:pt x="2659081" y="604351"/>
                    <a:pt x="2623521" y="604351"/>
                  </a:cubicBezTo>
                  <a:lnTo>
                    <a:pt x="124460" y="604351"/>
                  </a:lnTo>
                  <a:cubicBezTo>
                    <a:pt x="88900" y="604351"/>
                    <a:pt x="59690" y="575141"/>
                    <a:pt x="59690" y="5395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623521" y="59690"/>
                  </a:lnTo>
                  <a:moveTo>
                    <a:pt x="262352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9581"/>
                  </a:lnTo>
                  <a:cubicBezTo>
                    <a:pt x="0" y="608161"/>
                    <a:pt x="55880" y="664041"/>
                    <a:pt x="124460" y="664041"/>
                  </a:cubicBezTo>
                  <a:lnTo>
                    <a:pt x="2623521" y="664041"/>
                  </a:lnTo>
                  <a:cubicBezTo>
                    <a:pt x="2692101" y="664041"/>
                    <a:pt x="2747981" y="608161"/>
                    <a:pt x="2747981" y="539581"/>
                  </a:cubicBezTo>
                  <a:lnTo>
                    <a:pt x="2747981" y="124460"/>
                  </a:lnTo>
                  <a:cubicBezTo>
                    <a:pt x="2747981" y="55880"/>
                    <a:pt x="2692101" y="0"/>
                    <a:pt x="2623521" y="0"/>
                  </a:cubicBezTo>
                  <a:close/>
                </a:path>
              </a:pathLst>
            </a:custGeom>
            <a:solidFill>
              <a:srgbClr val="B1DEF8"/>
            </a:solidFill>
          </p:spPr>
        </p:sp>
      </p:grpSp>
      <p:sp>
        <p:nvSpPr>
          <p:cNvPr id="654876686" name="TextBox 59"/>
          <p:cNvSpPr txBox="1"/>
          <p:nvPr/>
        </p:nvSpPr>
        <p:spPr bwMode="auto">
          <a:xfrm>
            <a:off x="1586276" y="2040693"/>
            <a:ext cx="6091824" cy="97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5"/>
              </a:lnSpc>
              <a:defRPr/>
            </a:pPr>
            <a:r>
              <a:rPr lang="en-US" sz="28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 LA MAINTENANCE DES MATERIELS ET DES VEHICULES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34144227" name="Group 2"/>
          <p:cNvGrpSpPr/>
          <p:nvPr/>
        </p:nvGrpSpPr>
        <p:grpSpPr bwMode="auto">
          <a:xfrm>
            <a:off x="388109" y="14291249"/>
            <a:ext cx="20213611" cy="606383"/>
            <a:chOff x="0" y="0"/>
            <a:chExt cx="19313215" cy="579372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9313215" cy="579372"/>
            </a:xfrm>
            <a:custGeom>
              <a:avLst/>
              <a:gdLst/>
              <a:ahLst/>
              <a:cxnLst/>
              <a:rect l="l" t="t" r="r" b="b"/>
              <a:pathLst>
                <a:path w="19313215" h="579372" extrusionOk="0">
                  <a:moveTo>
                    <a:pt x="0" y="0"/>
                  </a:moveTo>
                  <a:lnTo>
                    <a:pt x="19313215" y="0"/>
                  </a:lnTo>
                  <a:lnTo>
                    <a:pt x="19313215" y="579372"/>
                  </a:lnTo>
                  <a:lnTo>
                    <a:pt x="0" y="579372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714515057" name="Group 4"/>
          <p:cNvGrpSpPr/>
          <p:nvPr/>
        </p:nvGrpSpPr>
        <p:grpSpPr bwMode="auto">
          <a:xfrm rot="5400000">
            <a:off x="-28277" y="13173630"/>
            <a:ext cx="1460209" cy="565008"/>
            <a:chOff x="0" y="0"/>
            <a:chExt cx="625494" cy="242027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625494" cy="242027"/>
            </a:xfrm>
            <a:custGeom>
              <a:avLst/>
              <a:gdLst/>
              <a:ahLst/>
              <a:cxnLst/>
              <a:rect l="l" t="t" r="r" b="b"/>
              <a:pathLst>
                <a:path w="625494" h="242027" extrusionOk="0">
                  <a:moveTo>
                    <a:pt x="0" y="0"/>
                  </a:moveTo>
                  <a:lnTo>
                    <a:pt x="625494" y="0"/>
                  </a:lnTo>
                  <a:lnTo>
                    <a:pt x="625494" y="242027"/>
                  </a:lnTo>
                  <a:lnTo>
                    <a:pt x="0" y="242027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049432980" name="Group 6"/>
          <p:cNvGrpSpPr/>
          <p:nvPr/>
        </p:nvGrpSpPr>
        <p:grpSpPr bwMode="auto">
          <a:xfrm rot="5400000">
            <a:off x="-107560" y="11529363"/>
            <a:ext cx="1617636" cy="566146"/>
            <a:chOff x="0" y="0"/>
            <a:chExt cx="621589" cy="217546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621589" cy="217546"/>
            </a:xfrm>
            <a:custGeom>
              <a:avLst/>
              <a:gdLst/>
              <a:ahLst/>
              <a:cxnLst/>
              <a:rect l="l" t="t" r="r" b="b"/>
              <a:pathLst>
                <a:path w="621589" h="217546" extrusionOk="0">
                  <a:moveTo>
                    <a:pt x="0" y="0"/>
                  </a:moveTo>
                  <a:lnTo>
                    <a:pt x="621589" y="0"/>
                  </a:lnTo>
                  <a:lnTo>
                    <a:pt x="621589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2033182412" name="Group 8"/>
          <p:cNvGrpSpPr/>
          <p:nvPr/>
        </p:nvGrpSpPr>
        <p:grpSpPr bwMode="auto">
          <a:xfrm rot="5400000">
            <a:off x="-179248" y="9696662"/>
            <a:ext cx="1761012" cy="566146"/>
            <a:chOff x="0" y="0"/>
            <a:chExt cx="550785" cy="177071"/>
          </a:xfrm>
        </p:grpSpPr>
        <p:sp>
          <p:nvSpPr>
            <p:cNvPr id="9" name="Freeform 9"/>
            <p:cNvSpPr/>
            <p:nvPr/>
          </p:nvSpPr>
          <p:spPr bwMode="auto">
            <a:xfrm>
              <a:off x="0" y="0"/>
              <a:ext cx="550785" cy="177071"/>
            </a:xfrm>
            <a:custGeom>
              <a:avLst/>
              <a:gdLst/>
              <a:ahLst/>
              <a:cxnLst/>
              <a:rect l="l" t="t" r="r" b="b"/>
              <a:pathLst>
                <a:path w="550785" h="177071" extrusionOk="0">
                  <a:moveTo>
                    <a:pt x="0" y="0"/>
                  </a:moveTo>
                  <a:lnTo>
                    <a:pt x="550785" y="0"/>
                  </a:lnTo>
                  <a:lnTo>
                    <a:pt x="550785" y="177071"/>
                  </a:lnTo>
                  <a:lnTo>
                    <a:pt x="0" y="177071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sp>
        <p:nvSpPr>
          <p:cNvPr id="955901723" name="AutoShape 10"/>
          <p:cNvSpPr/>
          <p:nvPr/>
        </p:nvSpPr>
        <p:spPr bwMode="auto">
          <a:xfrm rot="-10737193">
            <a:off x="6399595" y="11272715"/>
            <a:ext cx="508280" cy="0"/>
          </a:xfrm>
          <a:prstGeom prst="line">
            <a:avLst/>
          </a:prstGeom>
          <a:ln w="2857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592126105" name="Group 11"/>
          <p:cNvGrpSpPr/>
          <p:nvPr/>
        </p:nvGrpSpPr>
        <p:grpSpPr bwMode="auto">
          <a:xfrm>
            <a:off x="1155781" y="12726029"/>
            <a:ext cx="19445939" cy="1460209"/>
            <a:chOff x="0" y="0"/>
            <a:chExt cx="6329488" cy="475286"/>
          </a:xfrm>
        </p:grpSpPr>
        <p:sp>
          <p:nvSpPr>
            <p:cNvPr id="12" name="Freeform 12"/>
            <p:cNvSpPr/>
            <p:nvPr/>
          </p:nvSpPr>
          <p:spPr bwMode="auto">
            <a:xfrm>
              <a:off x="0" y="0"/>
              <a:ext cx="6329488" cy="475286"/>
            </a:xfrm>
            <a:custGeom>
              <a:avLst/>
              <a:gdLst/>
              <a:ahLst/>
              <a:cxnLst/>
              <a:rect l="l" t="t" r="r" b="b"/>
              <a:pathLst>
                <a:path w="6329488" h="475286" extrusionOk="0">
                  <a:moveTo>
                    <a:pt x="0" y="0"/>
                  </a:moveTo>
                  <a:lnTo>
                    <a:pt x="6329488" y="0"/>
                  </a:lnTo>
                  <a:lnTo>
                    <a:pt x="6329488" y="475286"/>
                  </a:lnTo>
                  <a:lnTo>
                    <a:pt x="0" y="475286"/>
                  </a:lnTo>
                  <a:close/>
                </a:path>
              </a:pathLst>
            </a:custGeom>
            <a:solidFill>
              <a:srgbClr val="1692DB"/>
            </a:solidFill>
          </p:spPr>
        </p:sp>
      </p:grpSp>
      <p:grpSp>
        <p:nvGrpSpPr>
          <p:cNvPr id="1564619937" name="Group 13"/>
          <p:cNvGrpSpPr/>
          <p:nvPr/>
        </p:nvGrpSpPr>
        <p:grpSpPr bwMode="auto">
          <a:xfrm>
            <a:off x="1155781" y="9099229"/>
            <a:ext cx="6212041" cy="3522025"/>
            <a:chOff x="0" y="0"/>
            <a:chExt cx="10128251" cy="5742388"/>
          </a:xfrm>
        </p:grpSpPr>
        <p:sp>
          <p:nvSpPr>
            <p:cNvPr id="14" name="Freeform 14"/>
            <p:cNvSpPr/>
            <p:nvPr/>
          </p:nvSpPr>
          <p:spPr bwMode="auto">
            <a:xfrm>
              <a:off x="0" y="0"/>
              <a:ext cx="10128251" cy="5742388"/>
            </a:xfrm>
            <a:custGeom>
              <a:avLst/>
              <a:gdLst/>
              <a:ahLst/>
              <a:cxnLst/>
              <a:rect l="l" t="t" r="r" b="b"/>
              <a:pathLst>
                <a:path w="10128251" h="5742388" extrusionOk="0">
                  <a:moveTo>
                    <a:pt x="0" y="0"/>
                  </a:moveTo>
                  <a:lnTo>
                    <a:pt x="10128251" y="0"/>
                  </a:lnTo>
                  <a:lnTo>
                    <a:pt x="10128251" y="5742388"/>
                  </a:lnTo>
                  <a:lnTo>
                    <a:pt x="0" y="5742388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335764341" name="Group 15"/>
          <p:cNvGrpSpPr/>
          <p:nvPr/>
        </p:nvGrpSpPr>
        <p:grpSpPr bwMode="auto">
          <a:xfrm>
            <a:off x="7559403" y="9099229"/>
            <a:ext cx="6286936" cy="3522025"/>
            <a:chOff x="0" y="0"/>
            <a:chExt cx="10250362" cy="5742388"/>
          </a:xfrm>
        </p:grpSpPr>
        <p:sp>
          <p:nvSpPr>
            <p:cNvPr id="16" name="Freeform 16"/>
            <p:cNvSpPr/>
            <p:nvPr/>
          </p:nvSpPr>
          <p:spPr bwMode="auto">
            <a:xfrm>
              <a:off x="0" y="0"/>
              <a:ext cx="10250362" cy="5742388"/>
            </a:xfrm>
            <a:custGeom>
              <a:avLst/>
              <a:gdLst/>
              <a:ahLst/>
              <a:cxnLst/>
              <a:rect l="l" t="t" r="r" b="b"/>
              <a:pathLst>
                <a:path w="10250362" h="5742388" extrusionOk="0">
                  <a:moveTo>
                    <a:pt x="0" y="0"/>
                  </a:moveTo>
                  <a:lnTo>
                    <a:pt x="10250362" y="0"/>
                  </a:lnTo>
                  <a:lnTo>
                    <a:pt x="10250362" y="5742388"/>
                  </a:lnTo>
                  <a:lnTo>
                    <a:pt x="0" y="5742388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764969164" name="Group 17"/>
          <p:cNvGrpSpPr/>
          <p:nvPr/>
        </p:nvGrpSpPr>
        <p:grpSpPr bwMode="auto">
          <a:xfrm>
            <a:off x="14020218" y="9099229"/>
            <a:ext cx="6581502" cy="3522025"/>
            <a:chOff x="0" y="0"/>
            <a:chExt cx="10730628" cy="5742388"/>
          </a:xfrm>
        </p:grpSpPr>
        <p:sp>
          <p:nvSpPr>
            <p:cNvPr id="18" name="Freeform 18"/>
            <p:cNvSpPr/>
            <p:nvPr/>
          </p:nvSpPr>
          <p:spPr bwMode="auto">
            <a:xfrm>
              <a:off x="0" y="0"/>
              <a:ext cx="10730628" cy="5742388"/>
            </a:xfrm>
            <a:custGeom>
              <a:avLst/>
              <a:gdLst/>
              <a:ahLst/>
              <a:cxnLst/>
              <a:rect l="l" t="t" r="r" b="b"/>
              <a:pathLst>
                <a:path w="10730628" h="5742388" extrusionOk="0">
                  <a:moveTo>
                    <a:pt x="0" y="0"/>
                  </a:moveTo>
                  <a:lnTo>
                    <a:pt x="10730628" y="0"/>
                  </a:lnTo>
                  <a:lnTo>
                    <a:pt x="10730628" y="5742388"/>
                  </a:lnTo>
                  <a:lnTo>
                    <a:pt x="0" y="5742388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2093662708" name="Group 19"/>
          <p:cNvGrpSpPr/>
          <p:nvPr/>
        </p:nvGrpSpPr>
        <p:grpSpPr bwMode="auto">
          <a:xfrm>
            <a:off x="984331" y="1773136"/>
            <a:ext cx="7498969" cy="2787494"/>
            <a:chOff x="0" y="0"/>
            <a:chExt cx="2638836" cy="980900"/>
          </a:xfrm>
        </p:grpSpPr>
        <p:sp>
          <p:nvSpPr>
            <p:cNvPr id="20" name="Freeform 20"/>
            <p:cNvSpPr/>
            <p:nvPr/>
          </p:nvSpPr>
          <p:spPr bwMode="auto">
            <a:xfrm>
              <a:off x="31750" y="31750"/>
              <a:ext cx="2575336" cy="917400"/>
            </a:xfrm>
            <a:custGeom>
              <a:avLst/>
              <a:gdLst/>
              <a:ahLst/>
              <a:cxnLst/>
              <a:rect l="l" t="t" r="r" b="b"/>
              <a:pathLst>
                <a:path w="2575336" h="917400" extrusionOk="0">
                  <a:moveTo>
                    <a:pt x="2482626" y="917400"/>
                  </a:moveTo>
                  <a:lnTo>
                    <a:pt x="92710" y="917400"/>
                  </a:lnTo>
                  <a:cubicBezTo>
                    <a:pt x="41910" y="917400"/>
                    <a:pt x="0" y="875490"/>
                    <a:pt x="0" y="8246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81356" y="0"/>
                  </a:lnTo>
                  <a:cubicBezTo>
                    <a:pt x="2532156" y="0"/>
                    <a:pt x="2574066" y="41910"/>
                    <a:pt x="2574066" y="92710"/>
                  </a:cubicBezTo>
                  <a:lnTo>
                    <a:pt x="2574066" y="823420"/>
                  </a:lnTo>
                  <a:cubicBezTo>
                    <a:pt x="2575336" y="875490"/>
                    <a:pt x="2533426" y="917400"/>
                    <a:pt x="2482626" y="917400"/>
                  </a:cubicBezTo>
                  <a:close/>
                </a:path>
              </a:pathLst>
            </a:custGeom>
            <a:solidFill>
              <a:srgbClr val="5BAAD8"/>
            </a:solidFill>
          </p:spPr>
        </p:sp>
        <p:sp>
          <p:nvSpPr>
            <p:cNvPr id="21" name="Freeform 21"/>
            <p:cNvSpPr/>
            <p:nvPr/>
          </p:nvSpPr>
          <p:spPr bwMode="auto">
            <a:xfrm>
              <a:off x="0" y="0"/>
              <a:ext cx="2638836" cy="980900"/>
            </a:xfrm>
            <a:custGeom>
              <a:avLst/>
              <a:gdLst/>
              <a:ahLst/>
              <a:cxnLst/>
              <a:rect l="l" t="t" r="r" b="b"/>
              <a:pathLst>
                <a:path w="2638836" h="980900" extrusionOk="0">
                  <a:moveTo>
                    <a:pt x="2514376" y="59690"/>
                  </a:moveTo>
                  <a:cubicBezTo>
                    <a:pt x="2549936" y="59690"/>
                    <a:pt x="2579146" y="88900"/>
                    <a:pt x="2579146" y="124460"/>
                  </a:cubicBezTo>
                  <a:lnTo>
                    <a:pt x="2579146" y="856440"/>
                  </a:lnTo>
                  <a:cubicBezTo>
                    <a:pt x="2579146" y="892000"/>
                    <a:pt x="2549936" y="921210"/>
                    <a:pt x="2514376" y="921210"/>
                  </a:cubicBezTo>
                  <a:lnTo>
                    <a:pt x="124460" y="921210"/>
                  </a:lnTo>
                  <a:cubicBezTo>
                    <a:pt x="88900" y="921210"/>
                    <a:pt x="59690" y="892000"/>
                    <a:pt x="59690" y="8564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4376" y="59690"/>
                  </a:lnTo>
                  <a:moveTo>
                    <a:pt x="251437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6440"/>
                  </a:lnTo>
                  <a:cubicBezTo>
                    <a:pt x="0" y="925020"/>
                    <a:pt x="55880" y="980900"/>
                    <a:pt x="124460" y="980900"/>
                  </a:cubicBezTo>
                  <a:lnTo>
                    <a:pt x="2514376" y="980900"/>
                  </a:lnTo>
                  <a:cubicBezTo>
                    <a:pt x="2582956" y="980900"/>
                    <a:pt x="2638836" y="925020"/>
                    <a:pt x="2638836" y="856440"/>
                  </a:cubicBezTo>
                  <a:lnTo>
                    <a:pt x="2638836" y="124460"/>
                  </a:lnTo>
                  <a:cubicBezTo>
                    <a:pt x="2638836" y="55880"/>
                    <a:pt x="2582956" y="0"/>
                    <a:pt x="2514376" y="0"/>
                  </a:cubicBezTo>
                  <a:close/>
                </a:path>
              </a:pathLst>
            </a:custGeom>
            <a:solidFill>
              <a:srgbClr val="B1DEF8"/>
            </a:solidFill>
          </p:spPr>
        </p:sp>
      </p:grpSp>
      <p:grpSp>
        <p:nvGrpSpPr>
          <p:cNvPr id="461907651" name="Group 22"/>
          <p:cNvGrpSpPr/>
          <p:nvPr/>
        </p:nvGrpSpPr>
        <p:grpSpPr bwMode="auto">
          <a:xfrm>
            <a:off x="18482126" y="2114078"/>
            <a:ext cx="1626041" cy="462991"/>
            <a:chOff x="0" y="0"/>
            <a:chExt cx="291368" cy="82963"/>
          </a:xfrm>
        </p:grpSpPr>
        <p:sp>
          <p:nvSpPr>
            <p:cNvPr id="23" name="Freeform 23"/>
            <p:cNvSpPr/>
            <p:nvPr/>
          </p:nvSpPr>
          <p:spPr bwMode="auto">
            <a:xfrm>
              <a:off x="0" y="0"/>
              <a:ext cx="291368" cy="82963"/>
            </a:xfrm>
            <a:custGeom>
              <a:avLst/>
              <a:gdLst/>
              <a:ahLst/>
              <a:cxnLst/>
              <a:rect l="l" t="t" r="r" b="b"/>
              <a:pathLst>
                <a:path w="291368" h="82963" extrusionOk="0">
                  <a:moveTo>
                    <a:pt x="0" y="0"/>
                  </a:moveTo>
                  <a:lnTo>
                    <a:pt x="291368" y="0"/>
                  </a:lnTo>
                  <a:lnTo>
                    <a:pt x="291368" y="82963"/>
                  </a:lnTo>
                  <a:lnTo>
                    <a:pt x="0" y="829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 bwMode="auto">
            <a:xfrm>
              <a:off x="0" y="-57150"/>
              <a:ext cx="291368" cy="14011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9"/>
                </a:lnSpc>
                <a:defRPr/>
              </a:pPr>
              <a:endParaRPr/>
            </a:p>
          </p:txBody>
        </p:sp>
      </p:grpSp>
      <p:sp>
        <p:nvSpPr>
          <p:cNvPr id="903254487" name="Freeform 25"/>
          <p:cNvSpPr/>
          <p:nvPr/>
        </p:nvSpPr>
        <p:spPr bwMode="auto">
          <a:xfrm>
            <a:off x="969931" y="209013"/>
            <a:ext cx="6944711" cy="1516498"/>
          </a:xfrm>
          <a:custGeom>
            <a:avLst/>
            <a:gdLst/>
            <a:ahLst/>
            <a:cxnLst/>
            <a:rect l="l" t="t" r="r" b="b"/>
            <a:pathLst>
              <a:path w="6944711" h="1516498" extrusionOk="0">
                <a:moveTo>
                  <a:pt x="0" y="0"/>
                </a:moveTo>
                <a:lnTo>
                  <a:pt x="6944711" y="0"/>
                </a:lnTo>
                <a:lnTo>
                  <a:pt x="6944711" y="1516498"/>
                </a:lnTo>
                <a:lnTo>
                  <a:pt x="0" y="15164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grpSp>
        <p:nvGrpSpPr>
          <p:cNvPr id="1626499426" name="Group 26"/>
          <p:cNvGrpSpPr/>
          <p:nvPr/>
        </p:nvGrpSpPr>
        <p:grpSpPr bwMode="auto">
          <a:xfrm>
            <a:off x="11484474" y="858646"/>
            <a:ext cx="4711094" cy="3902008"/>
            <a:chOff x="0" y="0"/>
            <a:chExt cx="851622" cy="705364"/>
          </a:xfrm>
        </p:grpSpPr>
        <p:sp>
          <p:nvSpPr>
            <p:cNvPr id="27" name="Freeform 27"/>
            <p:cNvSpPr/>
            <p:nvPr/>
          </p:nvSpPr>
          <p:spPr bwMode="auto">
            <a:xfrm>
              <a:off x="0" y="0"/>
              <a:ext cx="851622" cy="705364"/>
            </a:xfrm>
            <a:custGeom>
              <a:avLst/>
              <a:gdLst/>
              <a:ahLst/>
              <a:cxnLst/>
              <a:rect l="l" t="t" r="r" b="b"/>
              <a:pathLst>
                <a:path w="851622" h="705364" extrusionOk="0">
                  <a:moveTo>
                    <a:pt x="851622" y="352682"/>
                  </a:moveTo>
                  <a:lnTo>
                    <a:pt x="648422" y="705364"/>
                  </a:lnTo>
                  <a:lnTo>
                    <a:pt x="203200" y="705364"/>
                  </a:lnTo>
                  <a:lnTo>
                    <a:pt x="0" y="352682"/>
                  </a:lnTo>
                  <a:lnTo>
                    <a:pt x="203200" y="0"/>
                  </a:lnTo>
                  <a:lnTo>
                    <a:pt x="648422" y="0"/>
                  </a:lnTo>
                  <a:lnTo>
                    <a:pt x="851622" y="352682"/>
                  </a:lnTo>
                  <a:close/>
                </a:path>
              </a:pathLst>
            </a:custGeom>
            <a:solidFill>
              <a:srgbClr val="B1DEF8"/>
            </a:solidFill>
          </p:spPr>
        </p:sp>
        <p:sp>
          <p:nvSpPr>
            <p:cNvPr id="28" name="TextBox 28"/>
            <p:cNvSpPr txBox="1"/>
            <p:nvPr/>
          </p:nvSpPr>
          <p:spPr bwMode="auto">
            <a:xfrm>
              <a:off x="114300" y="-38100"/>
              <a:ext cx="623022" cy="74346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9"/>
                </a:lnSpc>
                <a:defRPr/>
              </a:pPr>
              <a:r>
                <a:rPr lang="en-US" sz="22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Fabriquer</a:t>
              </a:r>
              <a:endParaRPr/>
            </a:p>
            <a:p>
              <a:pPr algn="ctr">
                <a:lnSpc>
                  <a:spcPts val="3069"/>
                </a:lnSpc>
                <a:defRPr/>
              </a:pPr>
              <a:r>
                <a:rPr lang="en-US" sz="22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Produire </a:t>
              </a:r>
              <a:endParaRPr/>
            </a:p>
            <a:p>
              <a:pPr algn="ctr">
                <a:lnSpc>
                  <a:spcPts val="3069"/>
                </a:lnSpc>
                <a:defRPr/>
              </a:pPr>
              <a:r>
                <a:rPr lang="en-US" sz="22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Mettre en œuvre sur chantier</a:t>
              </a:r>
              <a:endParaRPr/>
            </a:p>
            <a:p>
              <a:pPr algn="ctr">
                <a:lnSpc>
                  <a:spcPts val="3069"/>
                </a:lnSpc>
                <a:defRPr/>
              </a:pPr>
              <a:r>
                <a:rPr lang="en-US" sz="22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Agencer, concevoir</a:t>
              </a:r>
              <a:endParaRPr/>
            </a:p>
            <a:p>
              <a:pPr algn="ctr">
                <a:lnSpc>
                  <a:spcPts val="3069"/>
                </a:lnSpc>
                <a:defRPr/>
              </a:pPr>
              <a:r>
                <a:rPr lang="en-US" sz="22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Contrôler</a:t>
              </a:r>
              <a:endParaRPr/>
            </a:p>
            <a:p>
              <a:pPr algn="ctr">
                <a:lnSpc>
                  <a:spcPts val="3069"/>
                </a:lnSpc>
                <a:defRPr/>
              </a:pPr>
              <a:r>
                <a:rPr lang="en-US" sz="22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Communiquer</a:t>
              </a:r>
              <a:endParaRPr/>
            </a:p>
          </p:txBody>
        </p:sp>
      </p:grpSp>
      <p:sp>
        <p:nvSpPr>
          <p:cNvPr id="626824463" name="Freeform 29"/>
          <p:cNvSpPr/>
          <p:nvPr/>
        </p:nvSpPr>
        <p:spPr bwMode="auto">
          <a:xfrm>
            <a:off x="7559403" y="4872164"/>
            <a:ext cx="6280618" cy="4104538"/>
          </a:xfrm>
          <a:custGeom>
            <a:avLst/>
            <a:gdLst/>
            <a:ahLst/>
            <a:cxnLst/>
            <a:rect l="l" t="t" r="r" b="b"/>
            <a:pathLst>
              <a:path w="6280618" h="4104538" extrusionOk="0">
                <a:moveTo>
                  <a:pt x="0" y="0"/>
                </a:moveTo>
                <a:lnTo>
                  <a:pt x="6280618" y="0"/>
                </a:lnTo>
                <a:lnTo>
                  <a:pt x="6280618" y="4104538"/>
                </a:lnTo>
                <a:lnTo>
                  <a:pt x="0" y="4104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768" r="-3424" b="-15474"/>
            </a:stretch>
          </a:blipFill>
        </p:spPr>
      </p:sp>
      <p:sp>
        <p:nvSpPr>
          <p:cNvPr id="1241900019" name="Freeform 30"/>
          <p:cNvSpPr/>
          <p:nvPr/>
        </p:nvSpPr>
        <p:spPr bwMode="auto">
          <a:xfrm>
            <a:off x="14020218" y="4863277"/>
            <a:ext cx="6581502" cy="4113425"/>
          </a:xfrm>
          <a:custGeom>
            <a:avLst/>
            <a:gdLst/>
            <a:ahLst/>
            <a:cxnLst/>
            <a:rect l="l" t="t" r="r" b="b"/>
            <a:pathLst>
              <a:path w="6581502" h="4113425" extrusionOk="0">
                <a:moveTo>
                  <a:pt x="0" y="0"/>
                </a:moveTo>
                <a:lnTo>
                  <a:pt x="6581502" y="0"/>
                </a:lnTo>
                <a:lnTo>
                  <a:pt x="6581502" y="4113425"/>
                </a:lnTo>
                <a:lnTo>
                  <a:pt x="0" y="4113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80" t="-943" b="-5400"/>
            </a:stretch>
          </a:blipFill>
        </p:spPr>
      </p:sp>
      <p:sp>
        <p:nvSpPr>
          <p:cNvPr id="745118500" name="Freeform 31"/>
          <p:cNvSpPr/>
          <p:nvPr/>
        </p:nvSpPr>
        <p:spPr bwMode="auto">
          <a:xfrm>
            <a:off x="1155781" y="4872164"/>
            <a:ext cx="6186653" cy="4104538"/>
          </a:xfrm>
          <a:custGeom>
            <a:avLst/>
            <a:gdLst/>
            <a:ahLst/>
            <a:cxnLst/>
            <a:rect l="l" t="t" r="r" b="b"/>
            <a:pathLst>
              <a:path w="6186653" h="4104538" extrusionOk="0">
                <a:moveTo>
                  <a:pt x="0" y="0"/>
                </a:moveTo>
                <a:lnTo>
                  <a:pt x="6186653" y="0"/>
                </a:lnTo>
                <a:lnTo>
                  <a:pt x="6186653" y="4104538"/>
                </a:lnTo>
                <a:lnTo>
                  <a:pt x="0" y="41045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951" b="-2950"/>
            </a:stretch>
          </a:blipFill>
        </p:spPr>
      </p:sp>
      <p:sp>
        <p:nvSpPr>
          <p:cNvPr id="1539062590" name="TextBox 32"/>
          <p:cNvSpPr txBox="1"/>
          <p:nvPr/>
        </p:nvSpPr>
        <p:spPr bwMode="auto">
          <a:xfrm>
            <a:off x="6252491" y="14462462"/>
            <a:ext cx="8552727" cy="332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1"/>
              </a:lnSpc>
              <a:defRPr/>
            </a:pPr>
            <a:r>
              <a:rPr lang="en-US" sz="210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Après la 3ème</a:t>
            </a:r>
            <a:r>
              <a:rPr lang="en-US" sz="2100" spc="42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endParaRPr/>
          </a:p>
        </p:txBody>
      </p:sp>
      <p:sp>
        <p:nvSpPr>
          <p:cNvPr id="1902302575" name="TextBox 33"/>
          <p:cNvSpPr txBox="1"/>
          <p:nvPr/>
        </p:nvSpPr>
        <p:spPr bwMode="auto">
          <a:xfrm rot="-5533870">
            <a:off x="45580" y="13214061"/>
            <a:ext cx="1236308" cy="33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  <a:defRPr/>
            </a:pPr>
            <a:r>
              <a:rPr lang="en-US" sz="2100" spc="4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2nde </a:t>
            </a:r>
            <a:endParaRPr/>
          </a:p>
        </p:txBody>
      </p:sp>
      <p:sp>
        <p:nvSpPr>
          <p:cNvPr id="1784595708" name="TextBox 34"/>
          <p:cNvSpPr txBox="1"/>
          <p:nvPr/>
        </p:nvSpPr>
        <p:spPr bwMode="auto">
          <a:xfrm rot="-5400000">
            <a:off x="154036" y="11629516"/>
            <a:ext cx="1019383" cy="33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  <a:defRPr/>
            </a:pPr>
            <a:r>
              <a:rPr lang="en-US" sz="2100" spc="4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1ère</a:t>
            </a:r>
            <a:endParaRPr/>
          </a:p>
        </p:txBody>
      </p:sp>
      <p:sp>
        <p:nvSpPr>
          <p:cNvPr id="934165234" name="TextBox 35"/>
          <p:cNvSpPr txBox="1"/>
          <p:nvPr/>
        </p:nvSpPr>
        <p:spPr bwMode="auto">
          <a:xfrm rot="-5400000">
            <a:off x="337010" y="9776950"/>
            <a:ext cx="710584" cy="33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  <a:defRPr/>
            </a:pPr>
            <a:r>
              <a:rPr lang="en-US" sz="2100" spc="4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Tale</a:t>
            </a:r>
            <a:endParaRPr/>
          </a:p>
        </p:txBody>
      </p:sp>
      <p:sp>
        <p:nvSpPr>
          <p:cNvPr id="1677707072" name="TextBox 36"/>
          <p:cNvSpPr txBox="1"/>
          <p:nvPr/>
        </p:nvSpPr>
        <p:spPr bwMode="auto">
          <a:xfrm>
            <a:off x="5128014" y="12868904"/>
            <a:ext cx="11149715" cy="1100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69"/>
              </a:lnSpc>
              <a:defRPr/>
            </a:pPr>
            <a:r>
              <a:rPr lang="en-US" sz="32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 L'AGENCEMENT, DE LA MENUISERIE </a:t>
            </a:r>
            <a:endParaRPr/>
          </a:p>
          <a:p>
            <a:pPr algn="ctr">
              <a:lnSpc>
                <a:spcPts val="4469"/>
              </a:lnSpc>
              <a:defRPr/>
            </a:pPr>
            <a:r>
              <a:rPr lang="en-US" sz="32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ET DE L'AMEUBLEMENT</a:t>
            </a:r>
            <a:endParaRPr/>
          </a:p>
        </p:txBody>
      </p:sp>
      <p:sp>
        <p:nvSpPr>
          <p:cNvPr id="860937630" name="TextBox 37"/>
          <p:cNvSpPr txBox="1"/>
          <p:nvPr/>
        </p:nvSpPr>
        <p:spPr bwMode="auto">
          <a:xfrm>
            <a:off x="1155781" y="9168602"/>
            <a:ext cx="6158803" cy="292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defRPr/>
            </a:pPr>
            <a:r>
              <a:rPr lang="en-US" sz="2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Etude et réalisation d'agencement</a:t>
            </a:r>
            <a:endParaRPr/>
          </a:p>
          <a:p>
            <a:pPr algn="ctr">
              <a:lnSpc>
                <a:spcPts val="3359"/>
              </a:lnSpc>
              <a:defRPr/>
            </a:pPr>
            <a:endParaRPr lang="en-US" sz="2400" b="1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  <a:defRPr/>
            </a:pPr>
            <a:r>
              <a:rPr lang="en-US" sz="2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Aménageur(euse) d’espace  (cuisine, salle de bain, surfaces commerciales, magasins...)</a:t>
            </a:r>
            <a:endParaRPr/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  <a:defRPr/>
            </a:pPr>
            <a:r>
              <a:rPr lang="en-US" sz="2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Dessinateur(trice) en bureau d’étude</a:t>
            </a:r>
            <a:endParaRPr/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  <a:defRPr/>
            </a:pPr>
            <a:r>
              <a:rPr lang="en-US" sz="2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Technicien(ne) agenceur</a:t>
            </a:r>
            <a:endParaRPr/>
          </a:p>
        </p:txBody>
      </p:sp>
      <p:sp>
        <p:nvSpPr>
          <p:cNvPr id="1379211649" name="TextBox 38"/>
          <p:cNvSpPr txBox="1"/>
          <p:nvPr/>
        </p:nvSpPr>
        <p:spPr bwMode="auto">
          <a:xfrm>
            <a:off x="7539272" y="9168602"/>
            <a:ext cx="6320880" cy="2499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2"/>
              </a:lnSpc>
              <a:defRPr/>
            </a:pPr>
            <a:r>
              <a:rPr lang="en-US" sz="2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Technicien de fabrication</a:t>
            </a:r>
            <a:endParaRPr/>
          </a:p>
          <a:p>
            <a:pPr algn="ctr">
              <a:lnSpc>
                <a:spcPts val="3362"/>
              </a:lnSpc>
              <a:defRPr/>
            </a:pPr>
            <a:r>
              <a:rPr lang="en-US" sz="2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bois et matériaux associés</a:t>
            </a:r>
            <a:endParaRPr/>
          </a:p>
          <a:p>
            <a:pPr algn="l">
              <a:lnSpc>
                <a:spcPts val="3362"/>
              </a:lnSpc>
              <a:defRPr/>
            </a:pPr>
            <a:endParaRPr lang="en-US" sz="2400" b="1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marL="518566" lvl="1" indent="-259283" algn="l">
              <a:lnSpc>
                <a:spcPts val="3362"/>
              </a:lnSpc>
              <a:buFont typeface="Arial"/>
              <a:buChar char="•"/>
              <a:defRPr/>
            </a:pPr>
            <a:r>
              <a:rPr lang="en-US" sz="2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Menuisier(ère) de fabrication sur machines numérisées</a:t>
            </a:r>
            <a:endParaRPr/>
          </a:p>
          <a:p>
            <a:pPr marL="518566" lvl="1" indent="-259283" algn="l">
              <a:lnSpc>
                <a:spcPts val="3362"/>
              </a:lnSpc>
              <a:buFont typeface="Arial"/>
              <a:buChar char="•"/>
              <a:defRPr/>
            </a:pPr>
            <a:r>
              <a:rPr lang="en-US" sz="2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Menuisier(ère) de production</a:t>
            </a:r>
            <a:endParaRPr/>
          </a:p>
        </p:txBody>
      </p:sp>
      <p:sp>
        <p:nvSpPr>
          <p:cNvPr id="1780189389" name="TextBox 39"/>
          <p:cNvSpPr txBox="1"/>
          <p:nvPr/>
        </p:nvSpPr>
        <p:spPr bwMode="auto">
          <a:xfrm>
            <a:off x="2073182" y="2404749"/>
            <a:ext cx="5321268" cy="1476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5"/>
              </a:lnSpc>
              <a:defRPr/>
            </a:pPr>
            <a:r>
              <a:rPr lang="en-US" sz="28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 L'AGENCEMENT, DE LA MENUISERIE ET DE L'AMEUBLEMENT</a:t>
            </a:r>
            <a:endParaRPr/>
          </a:p>
        </p:txBody>
      </p:sp>
      <p:sp>
        <p:nvSpPr>
          <p:cNvPr id="1260722020" name="TextBox 40"/>
          <p:cNvSpPr txBox="1"/>
          <p:nvPr/>
        </p:nvSpPr>
        <p:spPr bwMode="auto">
          <a:xfrm>
            <a:off x="14020218" y="9168602"/>
            <a:ext cx="6518619" cy="3345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defRPr/>
            </a:pPr>
            <a:r>
              <a:rPr lang="en-US" sz="2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Technicien menuisier agenceur</a:t>
            </a:r>
            <a:endParaRPr/>
          </a:p>
          <a:p>
            <a:pPr algn="ctr">
              <a:lnSpc>
                <a:spcPts val="3359"/>
              </a:lnSpc>
              <a:defRPr/>
            </a:pPr>
            <a:endParaRPr lang="en-US" sz="2400" b="1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  <a:defRPr/>
            </a:pPr>
            <a:r>
              <a:rPr lang="en-US" sz="2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Menuisier(ère) Agenceur(euse)</a:t>
            </a:r>
            <a:endParaRPr/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  <a:defRPr/>
            </a:pPr>
            <a:r>
              <a:rPr lang="en-US" sz="2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Menuisier(ère) poseur(euse)</a:t>
            </a:r>
            <a:endParaRPr/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  <a:defRPr/>
            </a:pPr>
            <a:r>
              <a:rPr lang="en-US" sz="2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Menuisier(ère) de fabrication</a:t>
            </a:r>
            <a:endParaRPr/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  <a:defRPr/>
            </a:pPr>
            <a:r>
              <a:rPr lang="en-US" sz="2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Agenceur(euse) de cuisines et des salles de bains, surfaces commerciales, magasins...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14621931" name="Group 20"/>
          <p:cNvGrpSpPr/>
          <p:nvPr/>
        </p:nvGrpSpPr>
        <p:grpSpPr bwMode="auto">
          <a:xfrm>
            <a:off x="14238229" y="3684888"/>
            <a:ext cx="6040242" cy="714507"/>
            <a:chOff x="0" y="0"/>
            <a:chExt cx="6040242" cy="714507"/>
          </a:xfrm>
        </p:grpSpPr>
        <p:sp>
          <p:nvSpPr>
            <p:cNvPr id="863803361" name="Freeform 21"/>
            <p:cNvSpPr/>
            <p:nvPr/>
          </p:nvSpPr>
          <p:spPr bwMode="auto">
            <a:xfrm>
              <a:off x="0" y="0"/>
              <a:ext cx="6040242" cy="714507"/>
            </a:xfrm>
            <a:custGeom>
              <a:avLst/>
              <a:gdLst/>
              <a:ahLst/>
              <a:cxnLst/>
              <a:rect l="l" t="t" r="r" b="b"/>
              <a:pathLst>
                <a:path w="4467493" h="729764" extrusionOk="0">
                  <a:moveTo>
                    <a:pt x="0" y="0"/>
                  </a:moveTo>
                  <a:lnTo>
                    <a:pt x="4467493" y="0"/>
                  </a:lnTo>
                  <a:lnTo>
                    <a:pt x="4467493" y="729764"/>
                  </a:lnTo>
                  <a:lnTo>
                    <a:pt x="0" y="729764"/>
                  </a:lnTo>
                  <a:close/>
                </a:path>
              </a:pathLst>
            </a:custGeom>
            <a:solidFill>
              <a:srgbClr val="B1DEF8"/>
            </a:solidFill>
          </p:spPr>
        </p:sp>
      </p:grpSp>
      <p:grpSp>
        <p:nvGrpSpPr>
          <p:cNvPr id="24988225" name="Group 2"/>
          <p:cNvGrpSpPr/>
          <p:nvPr/>
        </p:nvGrpSpPr>
        <p:grpSpPr bwMode="auto">
          <a:xfrm>
            <a:off x="761274" y="1852250"/>
            <a:ext cx="7947765" cy="1927785"/>
            <a:chOff x="0" y="0"/>
            <a:chExt cx="7947765" cy="1927785"/>
          </a:xfrm>
        </p:grpSpPr>
        <p:sp>
          <p:nvSpPr>
            <p:cNvPr id="3" name="Freeform 3"/>
            <p:cNvSpPr/>
            <p:nvPr/>
          </p:nvSpPr>
          <p:spPr bwMode="auto">
            <a:xfrm>
              <a:off x="90226" y="74909"/>
              <a:ext cx="7767312" cy="1777966"/>
            </a:xfrm>
            <a:custGeom>
              <a:avLst/>
              <a:gdLst/>
              <a:ahLst/>
              <a:cxnLst/>
              <a:rect l="l" t="t" r="r" b="b"/>
              <a:pathLst>
                <a:path w="2733264" h="753581" extrusionOk="0">
                  <a:moveTo>
                    <a:pt x="2640554" y="753581"/>
                  </a:moveTo>
                  <a:lnTo>
                    <a:pt x="92710" y="753581"/>
                  </a:lnTo>
                  <a:cubicBezTo>
                    <a:pt x="41910" y="753581"/>
                    <a:pt x="0" y="711671"/>
                    <a:pt x="0" y="66087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639284" y="0"/>
                  </a:lnTo>
                  <a:cubicBezTo>
                    <a:pt x="2690084" y="0"/>
                    <a:pt x="2731994" y="41910"/>
                    <a:pt x="2731994" y="92710"/>
                  </a:cubicBezTo>
                  <a:lnTo>
                    <a:pt x="2731994" y="659601"/>
                  </a:lnTo>
                  <a:cubicBezTo>
                    <a:pt x="2733264" y="711671"/>
                    <a:pt x="2691354" y="753581"/>
                    <a:pt x="2640554" y="753581"/>
                  </a:cubicBezTo>
                  <a:close/>
                </a:path>
              </a:pathLst>
            </a:custGeom>
            <a:solidFill>
              <a:srgbClr val="5BAAD8"/>
            </a:solidFill>
          </p:spPr>
        </p:sp>
        <p:sp>
          <p:nvSpPr>
            <p:cNvPr id="4" name="Freeform 4"/>
            <p:cNvSpPr/>
            <p:nvPr/>
          </p:nvSpPr>
          <p:spPr bwMode="auto">
            <a:xfrm>
              <a:off x="0" y="0"/>
              <a:ext cx="7947765" cy="1927785"/>
            </a:xfrm>
            <a:custGeom>
              <a:avLst/>
              <a:gdLst/>
              <a:ahLst/>
              <a:cxnLst/>
              <a:rect l="l" t="t" r="r" b="b"/>
              <a:pathLst>
                <a:path w="2796764" h="817081" extrusionOk="0">
                  <a:moveTo>
                    <a:pt x="2672304" y="59690"/>
                  </a:moveTo>
                  <a:cubicBezTo>
                    <a:pt x="2707864" y="59690"/>
                    <a:pt x="2737074" y="88900"/>
                    <a:pt x="2737074" y="124460"/>
                  </a:cubicBezTo>
                  <a:lnTo>
                    <a:pt x="2737074" y="692621"/>
                  </a:lnTo>
                  <a:cubicBezTo>
                    <a:pt x="2737074" y="728181"/>
                    <a:pt x="2707864" y="757391"/>
                    <a:pt x="2672304" y="757391"/>
                  </a:cubicBezTo>
                  <a:lnTo>
                    <a:pt x="124460" y="757391"/>
                  </a:lnTo>
                  <a:cubicBezTo>
                    <a:pt x="88900" y="757391"/>
                    <a:pt x="59690" y="728181"/>
                    <a:pt x="59690" y="69262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672304" y="59690"/>
                  </a:lnTo>
                  <a:moveTo>
                    <a:pt x="267230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92621"/>
                  </a:lnTo>
                  <a:cubicBezTo>
                    <a:pt x="0" y="761201"/>
                    <a:pt x="55880" y="817081"/>
                    <a:pt x="124460" y="817081"/>
                  </a:cubicBezTo>
                  <a:lnTo>
                    <a:pt x="2672304" y="817081"/>
                  </a:lnTo>
                  <a:cubicBezTo>
                    <a:pt x="2740884" y="817081"/>
                    <a:pt x="2796764" y="761201"/>
                    <a:pt x="2796764" y="692621"/>
                  </a:cubicBezTo>
                  <a:lnTo>
                    <a:pt x="2796764" y="124460"/>
                  </a:lnTo>
                  <a:cubicBezTo>
                    <a:pt x="2796764" y="55880"/>
                    <a:pt x="2740884" y="0"/>
                    <a:pt x="2672304" y="0"/>
                  </a:cubicBezTo>
                  <a:close/>
                </a:path>
              </a:pathLst>
            </a:custGeom>
            <a:solidFill>
              <a:srgbClr val="B1DEF8"/>
            </a:solidFill>
          </p:spPr>
        </p:sp>
      </p:grpSp>
      <p:grpSp>
        <p:nvGrpSpPr>
          <p:cNvPr id="216556295" name="Group 5"/>
          <p:cNvGrpSpPr/>
          <p:nvPr/>
        </p:nvGrpSpPr>
        <p:grpSpPr bwMode="auto">
          <a:xfrm>
            <a:off x="18650920" y="1695870"/>
            <a:ext cx="1626041" cy="47625"/>
            <a:chOff x="0" y="0"/>
            <a:chExt cx="291368" cy="8534"/>
          </a:xfrm>
        </p:grpSpPr>
        <p:sp>
          <p:nvSpPr>
            <p:cNvPr id="6" name="Freeform 6"/>
            <p:cNvSpPr/>
            <p:nvPr/>
          </p:nvSpPr>
          <p:spPr bwMode="auto">
            <a:xfrm>
              <a:off x="0" y="0"/>
              <a:ext cx="291368" cy="8534"/>
            </a:xfrm>
            <a:custGeom>
              <a:avLst/>
              <a:gdLst/>
              <a:ahLst/>
              <a:cxnLst/>
              <a:rect l="l" t="t" r="r" b="b"/>
              <a:pathLst>
                <a:path w="291368" h="8534" extrusionOk="0">
                  <a:moveTo>
                    <a:pt x="0" y="0"/>
                  </a:moveTo>
                  <a:lnTo>
                    <a:pt x="291368" y="0"/>
                  </a:lnTo>
                  <a:lnTo>
                    <a:pt x="291368" y="8534"/>
                  </a:lnTo>
                  <a:lnTo>
                    <a:pt x="0" y="85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 bwMode="auto">
            <a:xfrm>
              <a:off x="0" y="-57150"/>
              <a:ext cx="291368" cy="6568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9"/>
                </a:lnSpc>
                <a:defRPr/>
              </a:pPr>
              <a:endParaRPr/>
            </a:p>
          </p:txBody>
        </p:sp>
      </p:grpSp>
      <p:sp>
        <p:nvSpPr>
          <p:cNvPr id="388682103" name="Freeform 8"/>
          <p:cNvSpPr/>
          <p:nvPr/>
        </p:nvSpPr>
        <p:spPr bwMode="auto">
          <a:xfrm>
            <a:off x="597369" y="189065"/>
            <a:ext cx="7375038" cy="1610468"/>
          </a:xfrm>
          <a:custGeom>
            <a:avLst/>
            <a:gdLst/>
            <a:ahLst/>
            <a:cxnLst/>
            <a:rect l="l" t="t" r="r" b="b"/>
            <a:pathLst>
              <a:path w="7375038" h="1610468" extrusionOk="0">
                <a:moveTo>
                  <a:pt x="0" y="0"/>
                </a:moveTo>
                <a:lnTo>
                  <a:pt x="7375038" y="0"/>
                </a:lnTo>
                <a:lnTo>
                  <a:pt x="7375038" y="1610467"/>
                </a:lnTo>
                <a:lnTo>
                  <a:pt x="0" y="16104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grpSp>
        <p:nvGrpSpPr>
          <p:cNvPr id="734948332" name="Group 9"/>
          <p:cNvGrpSpPr/>
          <p:nvPr/>
        </p:nvGrpSpPr>
        <p:grpSpPr bwMode="auto">
          <a:xfrm>
            <a:off x="9230825" y="119369"/>
            <a:ext cx="5177157" cy="3794529"/>
            <a:chOff x="0" y="0"/>
            <a:chExt cx="857150" cy="628237"/>
          </a:xfrm>
        </p:grpSpPr>
        <p:sp>
          <p:nvSpPr>
            <p:cNvPr id="10" name="Freeform 10"/>
            <p:cNvSpPr/>
            <p:nvPr/>
          </p:nvSpPr>
          <p:spPr bwMode="auto">
            <a:xfrm>
              <a:off x="0" y="0"/>
              <a:ext cx="857150" cy="628237"/>
            </a:xfrm>
            <a:custGeom>
              <a:avLst/>
              <a:gdLst/>
              <a:ahLst/>
              <a:cxnLst/>
              <a:rect l="l" t="t" r="r" b="b"/>
              <a:pathLst>
                <a:path w="857150" h="628237" extrusionOk="0">
                  <a:moveTo>
                    <a:pt x="857150" y="314119"/>
                  </a:moveTo>
                  <a:lnTo>
                    <a:pt x="653950" y="628237"/>
                  </a:lnTo>
                  <a:lnTo>
                    <a:pt x="203200" y="628237"/>
                  </a:lnTo>
                  <a:lnTo>
                    <a:pt x="0" y="314119"/>
                  </a:lnTo>
                  <a:lnTo>
                    <a:pt x="203200" y="0"/>
                  </a:lnTo>
                  <a:lnTo>
                    <a:pt x="653950" y="0"/>
                  </a:lnTo>
                  <a:lnTo>
                    <a:pt x="857150" y="314119"/>
                  </a:lnTo>
                  <a:close/>
                </a:path>
              </a:pathLst>
            </a:custGeom>
            <a:solidFill>
              <a:srgbClr val="B1DEF8"/>
            </a:solidFill>
          </p:spPr>
        </p:sp>
        <p:sp>
          <p:nvSpPr>
            <p:cNvPr id="11" name="TextBox 11"/>
            <p:cNvSpPr txBox="1"/>
            <p:nvPr/>
          </p:nvSpPr>
          <p:spPr bwMode="auto">
            <a:xfrm>
              <a:off x="114300" y="-57150"/>
              <a:ext cx="628550" cy="68538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9"/>
                </a:lnSpc>
                <a:defRPr/>
              </a:pPr>
              <a:endParaRPr/>
            </a:p>
          </p:txBody>
        </p:sp>
      </p:grpSp>
      <p:sp>
        <p:nvSpPr>
          <p:cNvPr id="1515966787" name="Freeform 12"/>
          <p:cNvSpPr/>
          <p:nvPr/>
        </p:nvSpPr>
        <p:spPr bwMode="auto">
          <a:xfrm>
            <a:off x="7716087" y="4600768"/>
            <a:ext cx="6287501" cy="3416128"/>
          </a:xfrm>
          <a:custGeom>
            <a:avLst/>
            <a:gdLst/>
            <a:ahLst/>
            <a:cxnLst/>
            <a:rect l="l" t="t" r="r" b="b"/>
            <a:pathLst>
              <a:path w="6287502" h="3416128" extrusionOk="0">
                <a:moveTo>
                  <a:pt x="0" y="0"/>
                </a:moveTo>
                <a:lnTo>
                  <a:pt x="6287502" y="0"/>
                </a:lnTo>
                <a:lnTo>
                  <a:pt x="6287502" y="3416128"/>
                </a:lnTo>
                <a:lnTo>
                  <a:pt x="0" y="3416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46" t="-15783" b="-18756"/>
            </a:stretch>
          </a:blipFill>
        </p:spPr>
      </p:sp>
      <p:grpSp>
        <p:nvGrpSpPr>
          <p:cNvPr id="1503932399" name="Group 13"/>
          <p:cNvGrpSpPr/>
          <p:nvPr/>
        </p:nvGrpSpPr>
        <p:grpSpPr bwMode="auto">
          <a:xfrm rot="5400000">
            <a:off x="166423" y="13004790"/>
            <a:ext cx="1541510" cy="830893"/>
            <a:chOff x="0" y="0"/>
            <a:chExt cx="403601" cy="217546"/>
          </a:xfrm>
        </p:grpSpPr>
        <p:sp>
          <p:nvSpPr>
            <p:cNvPr id="14" name="Freeform 14"/>
            <p:cNvSpPr/>
            <p:nvPr/>
          </p:nvSpPr>
          <p:spPr bwMode="auto">
            <a:xfrm>
              <a:off x="0" y="0"/>
              <a:ext cx="403601" cy="217546"/>
            </a:xfrm>
            <a:custGeom>
              <a:avLst/>
              <a:gdLst/>
              <a:ahLst/>
              <a:cxnLst/>
              <a:rect l="l" t="t" r="r" b="b"/>
              <a:pathLst>
                <a:path w="403601" h="217546" extrusionOk="0">
                  <a:moveTo>
                    <a:pt x="0" y="0"/>
                  </a:moveTo>
                  <a:lnTo>
                    <a:pt x="403601" y="0"/>
                  </a:lnTo>
                  <a:lnTo>
                    <a:pt x="403601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807440226" name="Group 15"/>
          <p:cNvGrpSpPr/>
          <p:nvPr/>
        </p:nvGrpSpPr>
        <p:grpSpPr bwMode="auto">
          <a:xfrm rot="5400000">
            <a:off x="-150337" y="11021870"/>
            <a:ext cx="2175031" cy="830893"/>
            <a:chOff x="0" y="0"/>
            <a:chExt cx="569470" cy="217546"/>
          </a:xfrm>
        </p:grpSpPr>
        <p:sp>
          <p:nvSpPr>
            <p:cNvPr id="16" name="Freeform 16"/>
            <p:cNvSpPr/>
            <p:nvPr/>
          </p:nvSpPr>
          <p:spPr bwMode="auto">
            <a:xfrm>
              <a:off x="0" y="0"/>
              <a:ext cx="569470" cy="217546"/>
            </a:xfrm>
            <a:custGeom>
              <a:avLst/>
              <a:gdLst/>
              <a:ahLst/>
              <a:cxnLst/>
              <a:rect l="l" t="t" r="r" b="b"/>
              <a:pathLst>
                <a:path w="569470" h="217546" extrusionOk="0">
                  <a:moveTo>
                    <a:pt x="0" y="0"/>
                  </a:moveTo>
                  <a:lnTo>
                    <a:pt x="569470" y="0"/>
                  </a:lnTo>
                  <a:lnTo>
                    <a:pt x="569470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2096617718" name="Group 17"/>
          <p:cNvGrpSpPr/>
          <p:nvPr/>
        </p:nvGrpSpPr>
        <p:grpSpPr bwMode="auto">
          <a:xfrm rot="5400000">
            <a:off x="-61661" y="8817593"/>
            <a:ext cx="1997679" cy="830893"/>
            <a:chOff x="0" y="0"/>
            <a:chExt cx="523036" cy="217546"/>
          </a:xfrm>
        </p:grpSpPr>
        <p:sp>
          <p:nvSpPr>
            <p:cNvPr id="18" name="Freeform 18"/>
            <p:cNvSpPr/>
            <p:nvPr/>
          </p:nvSpPr>
          <p:spPr bwMode="auto">
            <a:xfrm>
              <a:off x="0" y="0"/>
              <a:ext cx="523036" cy="217546"/>
            </a:xfrm>
            <a:custGeom>
              <a:avLst/>
              <a:gdLst/>
              <a:ahLst/>
              <a:cxnLst/>
              <a:rect l="l" t="t" r="r" b="b"/>
              <a:pathLst>
                <a:path w="523036" h="217546" extrusionOk="0">
                  <a:moveTo>
                    <a:pt x="0" y="0"/>
                  </a:moveTo>
                  <a:lnTo>
                    <a:pt x="523036" y="0"/>
                  </a:lnTo>
                  <a:lnTo>
                    <a:pt x="523036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43842656" name="Group 19"/>
          <p:cNvGrpSpPr/>
          <p:nvPr/>
        </p:nvGrpSpPr>
        <p:grpSpPr bwMode="auto">
          <a:xfrm>
            <a:off x="1512000" y="12649482"/>
            <a:ext cx="18764961" cy="1541510"/>
            <a:chOff x="0" y="0"/>
            <a:chExt cx="3733228" cy="306678"/>
          </a:xfrm>
        </p:grpSpPr>
        <p:sp>
          <p:nvSpPr>
            <p:cNvPr id="20" name="Freeform 20"/>
            <p:cNvSpPr/>
            <p:nvPr/>
          </p:nvSpPr>
          <p:spPr bwMode="auto">
            <a:xfrm>
              <a:off x="0" y="0"/>
              <a:ext cx="3733228" cy="306678"/>
            </a:xfrm>
            <a:custGeom>
              <a:avLst/>
              <a:gdLst/>
              <a:ahLst/>
              <a:cxnLst/>
              <a:rect l="l" t="t" r="r" b="b"/>
              <a:pathLst>
                <a:path w="3733228" h="306678" extrusionOk="0">
                  <a:moveTo>
                    <a:pt x="0" y="0"/>
                  </a:moveTo>
                  <a:lnTo>
                    <a:pt x="3733228" y="0"/>
                  </a:lnTo>
                  <a:lnTo>
                    <a:pt x="3733228" y="306678"/>
                  </a:lnTo>
                  <a:lnTo>
                    <a:pt x="0" y="306678"/>
                  </a:lnTo>
                  <a:close/>
                </a:path>
              </a:pathLst>
            </a:custGeom>
            <a:solidFill>
              <a:srgbClr val="1692DB"/>
            </a:solidFill>
          </p:spPr>
        </p:sp>
      </p:grpSp>
      <p:grpSp>
        <p:nvGrpSpPr>
          <p:cNvPr id="1170281087" name="Group 21"/>
          <p:cNvGrpSpPr/>
          <p:nvPr/>
        </p:nvGrpSpPr>
        <p:grpSpPr bwMode="auto">
          <a:xfrm>
            <a:off x="1573801" y="8234200"/>
            <a:ext cx="5961311" cy="4290632"/>
            <a:chOff x="0" y="0"/>
            <a:chExt cx="5940721" cy="4275813"/>
          </a:xfrm>
        </p:grpSpPr>
        <p:sp>
          <p:nvSpPr>
            <p:cNvPr id="22" name="Freeform 22"/>
            <p:cNvSpPr/>
            <p:nvPr/>
          </p:nvSpPr>
          <p:spPr bwMode="auto">
            <a:xfrm>
              <a:off x="0" y="0"/>
              <a:ext cx="5940721" cy="4275813"/>
            </a:xfrm>
            <a:custGeom>
              <a:avLst/>
              <a:gdLst/>
              <a:ahLst/>
              <a:cxnLst/>
              <a:rect l="l" t="t" r="r" b="b"/>
              <a:pathLst>
                <a:path w="5940721" h="4275813" extrusionOk="0">
                  <a:moveTo>
                    <a:pt x="0" y="0"/>
                  </a:moveTo>
                  <a:lnTo>
                    <a:pt x="5940721" y="0"/>
                  </a:lnTo>
                  <a:lnTo>
                    <a:pt x="5940721" y="4275813"/>
                  </a:lnTo>
                  <a:lnTo>
                    <a:pt x="0" y="4275813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46057949" name="Group 23"/>
          <p:cNvGrpSpPr/>
          <p:nvPr/>
        </p:nvGrpSpPr>
        <p:grpSpPr bwMode="auto">
          <a:xfrm>
            <a:off x="7716087" y="8234200"/>
            <a:ext cx="6287501" cy="4290632"/>
            <a:chOff x="0" y="0"/>
            <a:chExt cx="6265786" cy="4275813"/>
          </a:xfrm>
        </p:grpSpPr>
        <p:sp>
          <p:nvSpPr>
            <p:cNvPr id="24" name="Freeform 24"/>
            <p:cNvSpPr/>
            <p:nvPr/>
          </p:nvSpPr>
          <p:spPr bwMode="auto">
            <a:xfrm>
              <a:off x="0" y="0"/>
              <a:ext cx="6265786" cy="4275813"/>
            </a:xfrm>
            <a:custGeom>
              <a:avLst/>
              <a:gdLst/>
              <a:ahLst/>
              <a:cxnLst/>
              <a:rect l="l" t="t" r="r" b="b"/>
              <a:pathLst>
                <a:path w="6265786" h="4275813" extrusionOk="0">
                  <a:moveTo>
                    <a:pt x="0" y="0"/>
                  </a:moveTo>
                  <a:lnTo>
                    <a:pt x="6265786" y="0"/>
                  </a:lnTo>
                  <a:lnTo>
                    <a:pt x="6265786" y="4275813"/>
                  </a:lnTo>
                  <a:lnTo>
                    <a:pt x="0" y="4275813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grpSp>
        <p:nvGrpSpPr>
          <p:cNvPr id="1820183701" name="Group 25"/>
          <p:cNvGrpSpPr/>
          <p:nvPr/>
        </p:nvGrpSpPr>
        <p:grpSpPr bwMode="auto">
          <a:xfrm>
            <a:off x="14189093" y="8234200"/>
            <a:ext cx="6087868" cy="4290632"/>
            <a:chOff x="0" y="0"/>
            <a:chExt cx="6066841" cy="4275813"/>
          </a:xfrm>
        </p:grpSpPr>
        <p:sp>
          <p:nvSpPr>
            <p:cNvPr id="26" name="Freeform 26"/>
            <p:cNvSpPr/>
            <p:nvPr/>
          </p:nvSpPr>
          <p:spPr bwMode="auto">
            <a:xfrm>
              <a:off x="0" y="0"/>
              <a:ext cx="6066841" cy="4275813"/>
            </a:xfrm>
            <a:custGeom>
              <a:avLst/>
              <a:gdLst/>
              <a:ahLst/>
              <a:cxnLst/>
              <a:rect l="l" t="t" r="r" b="b"/>
              <a:pathLst>
                <a:path w="6066841" h="4275813" extrusionOk="0">
                  <a:moveTo>
                    <a:pt x="0" y="0"/>
                  </a:moveTo>
                  <a:lnTo>
                    <a:pt x="6066841" y="0"/>
                  </a:lnTo>
                  <a:lnTo>
                    <a:pt x="6066841" y="4275813"/>
                  </a:lnTo>
                  <a:lnTo>
                    <a:pt x="0" y="4275813"/>
                  </a:lnTo>
                  <a:close/>
                </a:path>
              </a:pathLst>
            </a:custGeom>
            <a:solidFill>
              <a:srgbClr val="5BAAD8"/>
            </a:solidFill>
          </p:spPr>
        </p:sp>
      </p:grpSp>
      <p:sp>
        <p:nvSpPr>
          <p:cNvPr id="445188068" name="Freeform 27"/>
          <p:cNvSpPr/>
          <p:nvPr/>
        </p:nvSpPr>
        <p:spPr bwMode="auto">
          <a:xfrm>
            <a:off x="14189093" y="4600768"/>
            <a:ext cx="6087868" cy="3416128"/>
          </a:xfrm>
          <a:custGeom>
            <a:avLst/>
            <a:gdLst/>
            <a:ahLst/>
            <a:cxnLst/>
            <a:rect l="l" t="t" r="r" b="b"/>
            <a:pathLst>
              <a:path w="6087868" h="3416128" extrusionOk="0">
                <a:moveTo>
                  <a:pt x="0" y="0"/>
                </a:moveTo>
                <a:lnTo>
                  <a:pt x="6087868" y="0"/>
                </a:lnTo>
                <a:lnTo>
                  <a:pt x="6087868" y="3416128"/>
                </a:lnTo>
                <a:lnTo>
                  <a:pt x="0" y="341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281" t="-13490" b="-13735"/>
            </a:stretch>
          </a:blipFill>
        </p:spPr>
      </p:sp>
      <p:sp>
        <p:nvSpPr>
          <p:cNvPr id="304177591" name="Freeform 28"/>
          <p:cNvSpPr/>
          <p:nvPr/>
        </p:nvSpPr>
        <p:spPr bwMode="auto">
          <a:xfrm>
            <a:off x="1573801" y="4600768"/>
            <a:ext cx="5961311" cy="3461506"/>
          </a:xfrm>
          <a:custGeom>
            <a:avLst/>
            <a:gdLst/>
            <a:ahLst/>
            <a:cxnLst/>
            <a:rect l="l" t="t" r="r" b="b"/>
            <a:pathLst>
              <a:path w="5961311" h="3461506" extrusionOk="0">
                <a:moveTo>
                  <a:pt x="0" y="0"/>
                </a:moveTo>
                <a:lnTo>
                  <a:pt x="5961311" y="0"/>
                </a:lnTo>
                <a:lnTo>
                  <a:pt x="5961311" y="3461506"/>
                </a:lnTo>
                <a:lnTo>
                  <a:pt x="0" y="34615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301" b="-7301"/>
            </a:stretch>
          </a:blipFill>
        </p:spPr>
      </p:sp>
      <p:sp>
        <p:nvSpPr>
          <p:cNvPr id="1148069271" name="TextBox 29"/>
          <p:cNvSpPr txBox="1"/>
          <p:nvPr/>
        </p:nvSpPr>
        <p:spPr bwMode="auto">
          <a:xfrm>
            <a:off x="1324066" y="2268032"/>
            <a:ext cx="7019423" cy="97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5"/>
              </a:lnSpc>
              <a:defRPr/>
            </a:pPr>
            <a:r>
              <a:rPr lang="en-US" sz="28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DES INDUSTRIES GRAPHIQUES ET DE LA COMMUNICATION</a:t>
            </a:r>
            <a:endParaRPr/>
          </a:p>
        </p:txBody>
      </p:sp>
      <p:sp>
        <p:nvSpPr>
          <p:cNvPr id="1521584720" name="TextBox 30"/>
          <p:cNvSpPr txBox="1"/>
          <p:nvPr/>
        </p:nvSpPr>
        <p:spPr bwMode="auto">
          <a:xfrm rot="-5533870">
            <a:off x="129822" y="13205471"/>
            <a:ext cx="1527015" cy="43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6"/>
              </a:lnSpc>
              <a:defRPr/>
            </a:pPr>
            <a:r>
              <a:rPr lang="en-US" sz="2750" spc="55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2nde </a:t>
            </a:r>
            <a:endParaRPr/>
          </a:p>
        </p:txBody>
      </p:sp>
      <p:sp>
        <p:nvSpPr>
          <p:cNvPr id="220135518" name="TextBox 31"/>
          <p:cNvSpPr txBox="1"/>
          <p:nvPr/>
        </p:nvSpPr>
        <p:spPr bwMode="auto">
          <a:xfrm rot="-5400000">
            <a:off x="88998" y="11221993"/>
            <a:ext cx="1667785" cy="43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6"/>
              </a:lnSpc>
              <a:defRPr/>
            </a:pPr>
            <a:r>
              <a:rPr lang="en-US" sz="2750" spc="55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1ère</a:t>
            </a:r>
            <a:endParaRPr/>
          </a:p>
        </p:txBody>
      </p:sp>
      <p:sp>
        <p:nvSpPr>
          <p:cNvPr id="1317431051" name="TextBox 32"/>
          <p:cNvSpPr txBox="1"/>
          <p:nvPr/>
        </p:nvSpPr>
        <p:spPr bwMode="auto">
          <a:xfrm rot="-5400000">
            <a:off x="302386" y="8970880"/>
            <a:ext cx="1162568" cy="43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6"/>
              </a:lnSpc>
              <a:defRPr/>
            </a:pPr>
            <a:r>
              <a:rPr lang="en-US" sz="2750" spc="55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Tale</a:t>
            </a:r>
            <a:endParaRPr/>
          </a:p>
        </p:txBody>
      </p:sp>
      <p:sp>
        <p:nvSpPr>
          <p:cNvPr id="42525996" name="TextBox 33"/>
          <p:cNvSpPr txBox="1"/>
          <p:nvPr/>
        </p:nvSpPr>
        <p:spPr bwMode="auto">
          <a:xfrm>
            <a:off x="3193846" y="13163832"/>
            <a:ext cx="14622605" cy="564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6"/>
              </a:lnSpc>
              <a:defRPr/>
            </a:pPr>
            <a:r>
              <a:rPr lang="en-US" sz="325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DES INDUSTRIES GRAPHIQUES ET DE LA COMMUNICATION</a:t>
            </a:r>
            <a:endParaRPr/>
          </a:p>
        </p:txBody>
      </p:sp>
      <p:sp>
        <p:nvSpPr>
          <p:cNvPr id="644543769" name="TextBox 34"/>
          <p:cNvSpPr txBox="1"/>
          <p:nvPr/>
        </p:nvSpPr>
        <p:spPr bwMode="auto">
          <a:xfrm>
            <a:off x="1667227" y="8405174"/>
            <a:ext cx="5666036" cy="1298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defRPr/>
            </a:pPr>
            <a:r>
              <a:rPr lang="en-US" sz="2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Réalisation de produits</a:t>
            </a:r>
            <a:endParaRPr/>
          </a:p>
          <a:p>
            <a:pPr algn="ctr">
              <a:lnSpc>
                <a:spcPts val="3499"/>
              </a:lnSpc>
              <a:defRPr/>
            </a:pPr>
            <a:r>
              <a:rPr lang="en-US" sz="2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imprimés et plurimédia </a:t>
            </a:r>
            <a:endParaRPr/>
          </a:p>
          <a:p>
            <a:pPr algn="ctr">
              <a:lnSpc>
                <a:spcPts val="3499"/>
              </a:lnSpc>
              <a:defRPr/>
            </a:pPr>
            <a:r>
              <a:rPr lang="en-US" sz="2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Option A : productions graphiques</a:t>
            </a:r>
            <a:endParaRPr/>
          </a:p>
        </p:txBody>
      </p:sp>
      <p:sp>
        <p:nvSpPr>
          <p:cNvPr id="15473665" name="TextBox 35"/>
          <p:cNvSpPr txBox="1"/>
          <p:nvPr/>
        </p:nvSpPr>
        <p:spPr bwMode="auto">
          <a:xfrm>
            <a:off x="7775502" y="8359796"/>
            <a:ext cx="6168674" cy="1298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defRPr/>
            </a:pPr>
            <a:r>
              <a:rPr lang="en-US" sz="2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Réalisation de produits</a:t>
            </a:r>
            <a:endParaRPr/>
          </a:p>
          <a:p>
            <a:pPr algn="ctr">
              <a:lnSpc>
                <a:spcPts val="3499"/>
              </a:lnSpc>
              <a:defRPr/>
            </a:pPr>
            <a:r>
              <a:rPr lang="en-US" sz="2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imprimés et plurimédia</a:t>
            </a:r>
            <a:endParaRPr/>
          </a:p>
          <a:p>
            <a:pPr algn="ctr">
              <a:lnSpc>
                <a:spcPts val="3499"/>
              </a:lnSpc>
              <a:defRPr/>
            </a:pPr>
            <a:r>
              <a:rPr lang="en-US" sz="2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Option B : productions imprimées</a:t>
            </a:r>
            <a:endParaRPr/>
          </a:p>
        </p:txBody>
      </p:sp>
      <p:sp>
        <p:nvSpPr>
          <p:cNvPr id="1006514432" name="TextBox 36"/>
          <p:cNvSpPr txBox="1"/>
          <p:nvPr/>
        </p:nvSpPr>
        <p:spPr bwMode="auto">
          <a:xfrm>
            <a:off x="14714973" y="8410921"/>
            <a:ext cx="4831399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defRPr/>
            </a:pPr>
            <a:r>
              <a:rPr lang="en-US" sz="2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Façonnage de produits imprimés, routage</a:t>
            </a:r>
            <a:endParaRPr/>
          </a:p>
        </p:txBody>
      </p:sp>
      <p:sp>
        <p:nvSpPr>
          <p:cNvPr id="1026618292" name="TextBox 37"/>
          <p:cNvSpPr txBox="1"/>
          <p:nvPr/>
        </p:nvSpPr>
        <p:spPr bwMode="auto">
          <a:xfrm>
            <a:off x="7778073" y="9981993"/>
            <a:ext cx="6071056" cy="220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  <a:defRPr/>
            </a:pPr>
            <a:r>
              <a:rPr lang="en-US" sz="2500" b="1">
                <a:solidFill>
                  <a:srgbClr val="FFFFFF"/>
                </a:solidFill>
                <a:latin typeface="Open Sans Light Bold"/>
                <a:ea typeface="Open Sans Light Bold"/>
                <a:cs typeface="Open Sans Light Bold"/>
              </a:rPr>
              <a:t>Conducteur(trice) de machines à imprimer</a:t>
            </a:r>
            <a:endParaRPr/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  <a:defRPr/>
            </a:pPr>
            <a:r>
              <a:rPr lang="en-US" sz="2500" b="1">
                <a:solidFill>
                  <a:srgbClr val="FFFFFF"/>
                </a:solidFill>
                <a:latin typeface="Open Sans Light Bold"/>
                <a:ea typeface="Open Sans Light Bold"/>
                <a:cs typeface="Open Sans Light Bold"/>
              </a:rPr>
              <a:t>Façonnier(ère)</a:t>
            </a:r>
            <a:endParaRPr/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  <a:defRPr/>
            </a:pPr>
            <a:r>
              <a:rPr lang="en-US" sz="2500" b="1">
                <a:solidFill>
                  <a:srgbClr val="FFFFFF"/>
                </a:solidFill>
                <a:latin typeface="Open Sans Light Bold"/>
                <a:ea typeface="Open Sans Light Bold"/>
                <a:cs typeface="Open Sans Light Bold"/>
              </a:rPr>
              <a:t>Coloriste papier</a:t>
            </a:r>
            <a:endParaRPr/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  <a:defRPr/>
            </a:pPr>
            <a:r>
              <a:rPr lang="en-US" sz="2500" b="1">
                <a:solidFill>
                  <a:srgbClr val="FFFFFF"/>
                </a:solidFill>
                <a:latin typeface="Open Sans Light Bold"/>
                <a:ea typeface="Open Sans Light Bold"/>
                <a:cs typeface="Open Sans Light Bold"/>
              </a:rPr>
              <a:t>Opérateur(trice) Prépresse</a:t>
            </a:r>
            <a:endParaRPr/>
          </a:p>
        </p:txBody>
      </p:sp>
      <p:sp>
        <p:nvSpPr>
          <p:cNvPr id="1097128774" name="TextBox 38"/>
          <p:cNvSpPr txBox="1"/>
          <p:nvPr/>
        </p:nvSpPr>
        <p:spPr bwMode="auto">
          <a:xfrm>
            <a:off x="1573801" y="9981993"/>
            <a:ext cx="5799385" cy="1313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  <a:defRPr/>
            </a:pPr>
            <a:r>
              <a:rPr lang="en-US" sz="2500" b="1">
                <a:solidFill>
                  <a:srgbClr val="FFFFFF"/>
                </a:solidFill>
                <a:latin typeface="Open Sans Light Bold"/>
                <a:ea typeface="Open Sans Light Bold"/>
                <a:cs typeface="Open Sans Light Bold"/>
              </a:rPr>
              <a:t>Sérigraphe</a:t>
            </a:r>
            <a:endParaRPr/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  <a:defRPr/>
            </a:pPr>
            <a:r>
              <a:rPr lang="en-US" sz="2500" b="1">
                <a:solidFill>
                  <a:srgbClr val="FFFFFF"/>
                </a:solidFill>
                <a:latin typeface="Open Sans Light Bold"/>
                <a:ea typeface="Open Sans Light Bold"/>
                <a:cs typeface="Open Sans Light Bold"/>
              </a:rPr>
              <a:t>Façonnier(ère) des industries graphiques</a:t>
            </a:r>
            <a:endParaRPr/>
          </a:p>
        </p:txBody>
      </p:sp>
      <p:sp>
        <p:nvSpPr>
          <p:cNvPr id="555353583" name="TextBox 39"/>
          <p:cNvSpPr txBox="1"/>
          <p:nvPr/>
        </p:nvSpPr>
        <p:spPr bwMode="auto">
          <a:xfrm>
            <a:off x="10220512" y="536431"/>
            <a:ext cx="3172692" cy="3026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8"/>
              </a:lnSpc>
              <a:defRPr/>
            </a:pPr>
            <a:r>
              <a:rPr lang="en-US" sz="22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Avoir un œil créatif</a:t>
            </a:r>
            <a:endParaRPr/>
          </a:p>
          <a:p>
            <a:pPr algn="ctr">
              <a:lnSpc>
                <a:spcPts val="3138"/>
              </a:lnSpc>
              <a:defRPr/>
            </a:pPr>
            <a:endParaRPr lang="en-US" sz="2250" b="1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3138"/>
              </a:lnSpc>
              <a:defRPr/>
            </a:pPr>
            <a:r>
              <a:rPr lang="en-US" sz="22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Gérer des  données informatiques</a:t>
            </a:r>
            <a:endParaRPr/>
          </a:p>
          <a:p>
            <a:pPr algn="ctr">
              <a:lnSpc>
                <a:spcPts val="3138"/>
              </a:lnSpc>
              <a:defRPr/>
            </a:pPr>
            <a:endParaRPr lang="en-US" sz="2250" b="1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  <a:p>
            <a:pPr algn="ctr">
              <a:lnSpc>
                <a:spcPts val="3138"/>
              </a:lnSpc>
              <a:defRPr/>
            </a:pPr>
            <a:r>
              <a:rPr lang="en-US" sz="225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Mettre en forme des images et des textes</a:t>
            </a:r>
            <a:endParaRPr/>
          </a:p>
          <a:p>
            <a:pPr algn="ctr">
              <a:lnSpc>
                <a:spcPts val="2367"/>
              </a:lnSpc>
              <a:defRPr/>
            </a:pPr>
            <a:endParaRPr lang="en-US" sz="2250" b="1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190417400" name="TextBox 40"/>
          <p:cNvSpPr txBox="1"/>
          <p:nvPr/>
        </p:nvSpPr>
        <p:spPr bwMode="auto">
          <a:xfrm>
            <a:off x="14252772" y="9981993"/>
            <a:ext cx="5849588" cy="175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  <a:defRPr/>
            </a:pPr>
            <a:r>
              <a:rPr lang="en-US" sz="2500" b="1">
                <a:solidFill>
                  <a:srgbClr val="FFFFFF"/>
                </a:solidFill>
                <a:latin typeface="Open Sans Light Bold"/>
                <a:ea typeface="Open Sans Light Bold"/>
                <a:cs typeface="Open Sans Light Bold"/>
              </a:rPr>
              <a:t>Conducteur(trice) de machines à imprimer</a:t>
            </a:r>
            <a:endParaRPr/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  <a:defRPr/>
            </a:pPr>
            <a:r>
              <a:rPr lang="en-US" sz="2500" b="1">
                <a:solidFill>
                  <a:srgbClr val="FFFFFF"/>
                </a:solidFill>
                <a:latin typeface="Open Sans Light Bold"/>
                <a:ea typeface="Open Sans Light Bold"/>
                <a:cs typeface="Open Sans Light Bold"/>
              </a:rPr>
              <a:t>Façonnier(ère)</a:t>
            </a:r>
            <a:endParaRPr/>
          </a:p>
          <a:p>
            <a:pPr algn="ctr">
              <a:lnSpc>
                <a:spcPts val="3499"/>
              </a:lnSpc>
              <a:defRPr/>
            </a:pPr>
            <a:endParaRPr lang="en-US" sz="2500" b="1">
              <a:solidFill>
                <a:srgbClr val="FFFFFF"/>
              </a:solidFill>
              <a:latin typeface="Open Sans Light Bold"/>
              <a:ea typeface="Open Sans Light Bold"/>
              <a:cs typeface="Open Sans Light Bold"/>
            </a:endParaRPr>
          </a:p>
        </p:txBody>
      </p:sp>
      <p:grpSp>
        <p:nvGrpSpPr>
          <p:cNvPr id="1913918578" name="Group 41"/>
          <p:cNvGrpSpPr/>
          <p:nvPr/>
        </p:nvGrpSpPr>
        <p:grpSpPr bwMode="auto">
          <a:xfrm>
            <a:off x="521732" y="14365817"/>
            <a:ext cx="19755229" cy="520749"/>
            <a:chOff x="0" y="0"/>
            <a:chExt cx="18875251" cy="497553"/>
          </a:xfrm>
        </p:grpSpPr>
        <p:sp>
          <p:nvSpPr>
            <p:cNvPr id="42" name="Freeform 42"/>
            <p:cNvSpPr/>
            <p:nvPr/>
          </p:nvSpPr>
          <p:spPr bwMode="auto">
            <a:xfrm>
              <a:off x="0" y="0"/>
              <a:ext cx="18875251" cy="497553"/>
            </a:xfrm>
            <a:custGeom>
              <a:avLst/>
              <a:gdLst/>
              <a:ahLst/>
              <a:cxnLst/>
              <a:rect l="l" t="t" r="r" b="b"/>
              <a:pathLst>
                <a:path w="18875251" h="497553" extrusionOk="0">
                  <a:moveTo>
                    <a:pt x="0" y="0"/>
                  </a:moveTo>
                  <a:lnTo>
                    <a:pt x="18875251" y="0"/>
                  </a:lnTo>
                  <a:lnTo>
                    <a:pt x="18875251" y="497553"/>
                  </a:lnTo>
                  <a:lnTo>
                    <a:pt x="0" y="497553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sp>
        <p:nvSpPr>
          <p:cNvPr id="253452743" name="TextBox 43"/>
          <p:cNvSpPr txBox="1"/>
          <p:nvPr/>
        </p:nvSpPr>
        <p:spPr bwMode="auto">
          <a:xfrm>
            <a:off x="6537236" y="14436252"/>
            <a:ext cx="8552727" cy="332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1"/>
              </a:lnSpc>
              <a:defRPr/>
            </a:pPr>
            <a:r>
              <a:rPr lang="en-US" sz="210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Après la 3ème </a:t>
            </a:r>
            <a:endParaRPr/>
          </a:p>
        </p:txBody>
      </p:sp>
      <p:sp>
        <p:nvSpPr>
          <p:cNvPr id="133871820" name="ZoneTexte 133871819"/>
          <p:cNvSpPr txBox="1"/>
          <p:nvPr/>
        </p:nvSpPr>
        <p:spPr bwMode="auto">
          <a:xfrm>
            <a:off x="10116495" y="7361745"/>
            <a:ext cx="1141109" cy="38950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lnSpc>
                <a:spcPts val="2346"/>
              </a:lnSpc>
              <a:defRPr/>
            </a:pPr>
            <a:r>
              <a:rPr lang="en-US" b="1" spc="34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rmation</a:t>
            </a:r>
            <a:endParaRPr/>
          </a:p>
        </p:txBody>
      </p:sp>
      <p:sp>
        <p:nvSpPr>
          <p:cNvPr id="454152340" name="ZoneTexte 454152339"/>
          <p:cNvSpPr txBox="1"/>
          <p:nvPr/>
        </p:nvSpPr>
        <p:spPr bwMode="auto">
          <a:xfrm flipV="1">
            <a:off x="16650712" y="2512602"/>
            <a:ext cx="2895657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57371140" name="ZoneTexte 157371139"/>
          <p:cNvSpPr txBox="1"/>
          <p:nvPr/>
        </p:nvSpPr>
        <p:spPr bwMode="auto">
          <a:xfrm>
            <a:off x="17536666" y="3563055"/>
            <a:ext cx="1303175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226919823" name="ZoneTexte 1226919822"/>
          <p:cNvSpPr txBox="1"/>
          <p:nvPr/>
        </p:nvSpPr>
        <p:spPr bwMode="auto">
          <a:xfrm rot="10799989" flipV="1">
            <a:off x="15994727" y="3813541"/>
            <a:ext cx="3349282" cy="4575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b="1"/>
              <a:t>Hors académie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62140974" name="Group 2"/>
          <p:cNvGrpSpPr/>
          <p:nvPr/>
        </p:nvGrpSpPr>
        <p:grpSpPr bwMode="auto">
          <a:xfrm>
            <a:off x="2718718" y="14312222"/>
            <a:ext cx="12731105" cy="535335"/>
            <a:chOff x="0" y="0"/>
            <a:chExt cx="8678804" cy="364938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8678804" cy="364938"/>
            </a:xfrm>
            <a:custGeom>
              <a:avLst/>
              <a:gdLst/>
              <a:ahLst/>
              <a:cxnLst/>
              <a:rect l="l" t="t" r="r" b="b"/>
              <a:pathLst>
                <a:path w="8678804" h="364938" extrusionOk="0">
                  <a:moveTo>
                    <a:pt x="0" y="0"/>
                  </a:moveTo>
                  <a:lnTo>
                    <a:pt x="8678804" y="0"/>
                  </a:lnTo>
                  <a:lnTo>
                    <a:pt x="8678804" y="364938"/>
                  </a:lnTo>
                  <a:lnTo>
                    <a:pt x="0" y="364938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2080516364" name="Group 4"/>
          <p:cNvGrpSpPr/>
          <p:nvPr/>
        </p:nvGrpSpPr>
        <p:grpSpPr bwMode="auto">
          <a:xfrm rot="5400000">
            <a:off x="2166600" y="13120031"/>
            <a:ext cx="1612374" cy="507858"/>
            <a:chOff x="0" y="0"/>
            <a:chExt cx="690676" cy="217546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690676" cy="217546"/>
            </a:xfrm>
            <a:custGeom>
              <a:avLst/>
              <a:gdLst/>
              <a:ahLst/>
              <a:cxnLst/>
              <a:rect l="l" t="t" r="r" b="b"/>
              <a:pathLst>
                <a:path w="690676" h="217546" extrusionOk="0">
                  <a:moveTo>
                    <a:pt x="0" y="0"/>
                  </a:moveTo>
                  <a:lnTo>
                    <a:pt x="690676" y="0"/>
                  </a:lnTo>
                  <a:lnTo>
                    <a:pt x="690676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355495833" name="Group 6"/>
          <p:cNvGrpSpPr/>
          <p:nvPr/>
        </p:nvGrpSpPr>
        <p:grpSpPr bwMode="auto">
          <a:xfrm rot="5400000">
            <a:off x="2456198" y="11698977"/>
            <a:ext cx="1033177" cy="507858"/>
            <a:chOff x="0" y="0"/>
            <a:chExt cx="442571" cy="217546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442571" cy="217546"/>
            </a:xfrm>
            <a:custGeom>
              <a:avLst/>
              <a:gdLst/>
              <a:ahLst/>
              <a:cxnLst/>
              <a:rect l="l" t="t" r="r" b="b"/>
              <a:pathLst>
                <a:path w="442571" h="217546" extrusionOk="0">
                  <a:moveTo>
                    <a:pt x="0" y="0"/>
                  </a:moveTo>
                  <a:lnTo>
                    <a:pt x="442571" y="0"/>
                  </a:lnTo>
                  <a:lnTo>
                    <a:pt x="442571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2145911140" name="Group 8"/>
          <p:cNvGrpSpPr/>
          <p:nvPr/>
        </p:nvGrpSpPr>
        <p:grpSpPr bwMode="auto">
          <a:xfrm rot="5400000">
            <a:off x="2382692" y="10507484"/>
            <a:ext cx="1180189" cy="507858"/>
            <a:chOff x="0" y="0"/>
            <a:chExt cx="505545" cy="217546"/>
          </a:xfrm>
        </p:grpSpPr>
        <p:sp>
          <p:nvSpPr>
            <p:cNvPr id="9" name="Freeform 9"/>
            <p:cNvSpPr/>
            <p:nvPr/>
          </p:nvSpPr>
          <p:spPr bwMode="auto">
            <a:xfrm>
              <a:off x="0" y="0"/>
              <a:ext cx="505545" cy="217546"/>
            </a:xfrm>
            <a:custGeom>
              <a:avLst/>
              <a:gdLst/>
              <a:ahLst/>
              <a:cxnLst/>
              <a:rect l="l" t="t" r="r" b="b"/>
              <a:pathLst>
                <a:path w="505545" h="217546" extrusionOk="0">
                  <a:moveTo>
                    <a:pt x="0" y="0"/>
                  </a:moveTo>
                  <a:lnTo>
                    <a:pt x="505545" y="0"/>
                  </a:lnTo>
                  <a:lnTo>
                    <a:pt x="505545" y="217546"/>
                  </a:lnTo>
                  <a:lnTo>
                    <a:pt x="0" y="21754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sp>
        <p:nvSpPr>
          <p:cNvPr id="329975426" name="AutoShape 10"/>
          <p:cNvSpPr/>
          <p:nvPr/>
        </p:nvSpPr>
        <p:spPr bwMode="auto">
          <a:xfrm rot="-10737193">
            <a:off x="2718937" y="11359037"/>
            <a:ext cx="508280" cy="0"/>
          </a:xfrm>
          <a:prstGeom prst="line">
            <a:avLst/>
          </a:prstGeom>
          <a:ln w="2857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1280874748" name="Group 11"/>
          <p:cNvGrpSpPr/>
          <p:nvPr/>
        </p:nvGrpSpPr>
        <p:grpSpPr bwMode="auto">
          <a:xfrm>
            <a:off x="3446511" y="12567773"/>
            <a:ext cx="12003313" cy="1612374"/>
            <a:chOff x="0" y="0"/>
            <a:chExt cx="3906976" cy="524814"/>
          </a:xfrm>
        </p:grpSpPr>
        <p:sp>
          <p:nvSpPr>
            <p:cNvPr id="12" name="Freeform 12"/>
            <p:cNvSpPr/>
            <p:nvPr/>
          </p:nvSpPr>
          <p:spPr bwMode="auto">
            <a:xfrm>
              <a:off x="0" y="0"/>
              <a:ext cx="3906976" cy="524814"/>
            </a:xfrm>
            <a:custGeom>
              <a:avLst/>
              <a:gdLst/>
              <a:ahLst/>
              <a:cxnLst/>
              <a:rect l="l" t="t" r="r" b="b"/>
              <a:pathLst>
                <a:path w="3906976" h="524814" extrusionOk="0">
                  <a:moveTo>
                    <a:pt x="0" y="0"/>
                  </a:moveTo>
                  <a:lnTo>
                    <a:pt x="3906976" y="0"/>
                  </a:lnTo>
                  <a:lnTo>
                    <a:pt x="3906976" y="524814"/>
                  </a:lnTo>
                  <a:lnTo>
                    <a:pt x="0" y="524814"/>
                  </a:lnTo>
                  <a:close/>
                </a:path>
              </a:pathLst>
            </a:custGeom>
            <a:solidFill>
              <a:srgbClr val="DF2222"/>
            </a:solidFill>
          </p:spPr>
        </p:sp>
      </p:grpSp>
      <p:grpSp>
        <p:nvGrpSpPr>
          <p:cNvPr id="781386575" name="Group 13"/>
          <p:cNvGrpSpPr/>
          <p:nvPr/>
        </p:nvGrpSpPr>
        <p:grpSpPr bwMode="auto">
          <a:xfrm>
            <a:off x="3446511" y="10171319"/>
            <a:ext cx="5962734" cy="2282818"/>
            <a:chOff x="0" y="0"/>
            <a:chExt cx="9721775" cy="3721957"/>
          </a:xfrm>
        </p:grpSpPr>
        <p:sp>
          <p:nvSpPr>
            <p:cNvPr id="14" name="Freeform 14"/>
            <p:cNvSpPr/>
            <p:nvPr/>
          </p:nvSpPr>
          <p:spPr bwMode="auto">
            <a:xfrm>
              <a:off x="0" y="0"/>
              <a:ext cx="9721776" cy="3721957"/>
            </a:xfrm>
            <a:custGeom>
              <a:avLst/>
              <a:gdLst/>
              <a:ahLst/>
              <a:cxnLst/>
              <a:rect l="l" t="t" r="r" b="b"/>
              <a:pathLst>
                <a:path w="9721776" h="3721957" extrusionOk="0">
                  <a:moveTo>
                    <a:pt x="0" y="0"/>
                  </a:moveTo>
                  <a:lnTo>
                    <a:pt x="9721776" y="0"/>
                  </a:lnTo>
                  <a:lnTo>
                    <a:pt x="9721776" y="3721957"/>
                  </a:lnTo>
                  <a:lnTo>
                    <a:pt x="0" y="3721957"/>
                  </a:lnTo>
                  <a:close/>
                </a:path>
              </a:pathLst>
            </a:custGeom>
            <a:solidFill>
              <a:srgbClr val="E83B3B"/>
            </a:solidFill>
          </p:spPr>
        </p:sp>
      </p:grpSp>
      <p:grpSp>
        <p:nvGrpSpPr>
          <p:cNvPr id="809516944" name="Group 15"/>
          <p:cNvGrpSpPr/>
          <p:nvPr/>
        </p:nvGrpSpPr>
        <p:grpSpPr bwMode="auto">
          <a:xfrm>
            <a:off x="9631759" y="10171319"/>
            <a:ext cx="5818063" cy="2298175"/>
            <a:chOff x="0" y="0"/>
            <a:chExt cx="9485902" cy="3746996"/>
          </a:xfrm>
        </p:grpSpPr>
        <p:sp>
          <p:nvSpPr>
            <p:cNvPr id="16" name="Freeform 16"/>
            <p:cNvSpPr/>
            <p:nvPr/>
          </p:nvSpPr>
          <p:spPr bwMode="auto">
            <a:xfrm>
              <a:off x="0" y="0"/>
              <a:ext cx="9485902" cy="3746996"/>
            </a:xfrm>
            <a:custGeom>
              <a:avLst/>
              <a:gdLst/>
              <a:ahLst/>
              <a:cxnLst/>
              <a:rect l="l" t="t" r="r" b="b"/>
              <a:pathLst>
                <a:path w="9485902" h="3746996" extrusionOk="0">
                  <a:moveTo>
                    <a:pt x="0" y="0"/>
                  </a:moveTo>
                  <a:lnTo>
                    <a:pt x="9485902" y="0"/>
                  </a:lnTo>
                  <a:lnTo>
                    <a:pt x="9485902" y="3746996"/>
                  </a:lnTo>
                  <a:lnTo>
                    <a:pt x="0" y="3746996"/>
                  </a:lnTo>
                  <a:close/>
                </a:path>
              </a:pathLst>
            </a:custGeom>
            <a:solidFill>
              <a:srgbClr val="E83B3B"/>
            </a:solidFill>
          </p:spPr>
        </p:sp>
      </p:grpSp>
      <p:grpSp>
        <p:nvGrpSpPr>
          <p:cNvPr id="461496013" name="Group 17"/>
          <p:cNvGrpSpPr/>
          <p:nvPr/>
        </p:nvGrpSpPr>
        <p:grpSpPr bwMode="auto">
          <a:xfrm>
            <a:off x="1066897" y="2114977"/>
            <a:ext cx="6358886" cy="2394560"/>
            <a:chOff x="0" y="0"/>
            <a:chExt cx="2413412" cy="908816"/>
          </a:xfrm>
        </p:grpSpPr>
        <p:sp>
          <p:nvSpPr>
            <p:cNvPr id="18" name="Freeform 18"/>
            <p:cNvSpPr/>
            <p:nvPr/>
          </p:nvSpPr>
          <p:spPr bwMode="auto">
            <a:xfrm>
              <a:off x="31750" y="31750"/>
              <a:ext cx="2349912" cy="845316"/>
            </a:xfrm>
            <a:custGeom>
              <a:avLst/>
              <a:gdLst/>
              <a:ahLst/>
              <a:cxnLst/>
              <a:rect l="l" t="t" r="r" b="b"/>
              <a:pathLst>
                <a:path w="2349912" h="845316" extrusionOk="0">
                  <a:moveTo>
                    <a:pt x="2257202" y="845316"/>
                  </a:moveTo>
                  <a:lnTo>
                    <a:pt x="92710" y="845316"/>
                  </a:lnTo>
                  <a:cubicBezTo>
                    <a:pt x="41910" y="845316"/>
                    <a:pt x="0" y="803406"/>
                    <a:pt x="0" y="75260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255932" y="0"/>
                  </a:lnTo>
                  <a:cubicBezTo>
                    <a:pt x="2306732" y="0"/>
                    <a:pt x="2348642" y="41910"/>
                    <a:pt x="2348642" y="92710"/>
                  </a:cubicBezTo>
                  <a:lnTo>
                    <a:pt x="2348642" y="751336"/>
                  </a:lnTo>
                  <a:cubicBezTo>
                    <a:pt x="2349912" y="803406"/>
                    <a:pt x="2308002" y="845316"/>
                    <a:pt x="2257202" y="845316"/>
                  </a:cubicBezTo>
                  <a:close/>
                </a:path>
              </a:pathLst>
            </a:custGeom>
            <a:solidFill>
              <a:srgbClr val="E83B3B"/>
            </a:solidFill>
          </p:spPr>
        </p:sp>
        <p:sp>
          <p:nvSpPr>
            <p:cNvPr id="19" name="Freeform 19"/>
            <p:cNvSpPr/>
            <p:nvPr/>
          </p:nvSpPr>
          <p:spPr bwMode="auto">
            <a:xfrm>
              <a:off x="0" y="0"/>
              <a:ext cx="2413412" cy="908816"/>
            </a:xfrm>
            <a:custGeom>
              <a:avLst/>
              <a:gdLst/>
              <a:ahLst/>
              <a:cxnLst/>
              <a:rect l="l" t="t" r="r" b="b"/>
              <a:pathLst>
                <a:path w="2413412" h="908817" extrusionOk="0">
                  <a:moveTo>
                    <a:pt x="2288952" y="59690"/>
                  </a:moveTo>
                  <a:cubicBezTo>
                    <a:pt x="2324512" y="59690"/>
                    <a:pt x="2353722" y="88900"/>
                    <a:pt x="2353722" y="124460"/>
                  </a:cubicBezTo>
                  <a:lnTo>
                    <a:pt x="2353722" y="784356"/>
                  </a:lnTo>
                  <a:cubicBezTo>
                    <a:pt x="2353722" y="819917"/>
                    <a:pt x="2324512" y="849126"/>
                    <a:pt x="2288952" y="849126"/>
                  </a:cubicBezTo>
                  <a:lnTo>
                    <a:pt x="124460" y="849126"/>
                  </a:lnTo>
                  <a:cubicBezTo>
                    <a:pt x="88900" y="849126"/>
                    <a:pt x="59690" y="819917"/>
                    <a:pt x="59690" y="78435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288952" y="59690"/>
                  </a:lnTo>
                  <a:moveTo>
                    <a:pt x="228895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84356"/>
                  </a:lnTo>
                  <a:cubicBezTo>
                    <a:pt x="0" y="852936"/>
                    <a:pt x="55880" y="908817"/>
                    <a:pt x="124460" y="908817"/>
                  </a:cubicBezTo>
                  <a:lnTo>
                    <a:pt x="2288952" y="908817"/>
                  </a:lnTo>
                  <a:cubicBezTo>
                    <a:pt x="2357532" y="908817"/>
                    <a:pt x="2413412" y="852936"/>
                    <a:pt x="2413412" y="784356"/>
                  </a:cubicBezTo>
                  <a:lnTo>
                    <a:pt x="2413412" y="124460"/>
                  </a:lnTo>
                  <a:cubicBezTo>
                    <a:pt x="2413412" y="55880"/>
                    <a:pt x="2357532" y="0"/>
                    <a:pt x="2288952" y="0"/>
                  </a:cubicBezTo>
                  <a:close/>
                </a:path>
              </a:pathLst>
            </a:custGeom>
            <a:solidFill>
              <a:srgbClr val="EF8B8B"/>
            </a:solidFill>
          </p:spPr>
        </p:sp>
      </p:grpSp>
      <p:sp>
        <p:nvSpPr>
          <p:cNvPr id="1890070002" name="Freeform 20"/>
          <p:cNvSpPr/>
          <p:nvPr/>
        </p:nvSpPr>
        <p:spPr bwMode="auto">
          <a:xfrm>
            <a:off x="3446511" y="6131068"/>
            <a:ext cx="5962734" cy="3916426"/>
          </a:xfrm>
          <a:custGeom>
            <a:avLst/>
            <a:gdLst/>
            <a:ahLst/>
            <a:cxnLst/>
            <a:rect l="l" t="t" r="r" b="b"/>
            <a:pathLst>
              <a:path w="5962734" h="3916426" extrusionOk="0">
                <a:moveTo>
                  <a:pt x="0" y="0"/>
                </a:moveTo>
                <a:lnTo>
                  <a:pt x="5962734" y="0"/>
                </a:lnTo>
                <a:lnTo>
                  <a:pt x="5962734" y="3916426"/>
                </a:lnTo>
                <a:lnTo>
                  <a:pt x="0" y="39164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79" t="-305" r="-13197" b="-5257"/>
            </a:stretch>
          </a:blipFill>
        </p:spPr>
      </p:sp>
      <p:sp>
        <p:nvSpPr>
          <p:cNvPr id="1726967484" name="Freeform 21"/>
          <p:cNvSpPr/>
          <p:nvPr/>
        </p:nvSpPr>
        <p:spPr bwMode="auto">
          <a:xfrm>
            <a:off x="9637706" y="6131068"/>
            <a:ext cx="5818063" cy="3916426"/>
          </a:xfrm>
          <a:custGeom>
            <a:avLst/>
            <a:gdLst/>
            <a:ahLst/>
            <a:cxnLst/>
            <a:rect l="l" t="t" r="r" b="b"/>
            <a:pathLst>
              <a:path w="5818064" h="3916426" extrusionOk="0">
                <a:moveTo>
                  <a:pt x="0" y="0"/>
                </a:moveTo>
                <a:lnTo>
                  <a:pt x="5818064" y="0"/>
                </a:lnTo>
                <a:lnTo>
                  <a:pt x="5818064" y="3916426"/>
                </a:lnTo>
                <a:lnTo>
                  <a:pt x="0" y="39164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40" b="-9476"/>
            </a:stretch>
          </a:blipFill>
        </p:spPr>
      </p:sp>
      <p:sp>
        <p:nvSpPr>
          <p:cNvPr id="1901478157" name="Freeform 22"/>
          <p:cNvSpPr/>
          <p:nvPr/>
        </p:nvSpPr>
        <p:spPr bwMode="auto">
          <a:xfrm rot="-1571981">
            <a:off x="16008050" y="3763091"/>
            <a:ext cx="4485036" cy="5955235"/>
          </a:xfrm>
          <a:custGeom>
            <a:avLst/>
            <a:gdLst/>
            <a:ahLst/>
            <a:cxnLst/>
            <a:rect l="l" t="t" r="r" b="b"/>
            <a:pathLst>
              <a:path w="4485036" h="5955235" extrusionOk="0">
                <a:moveTo>
                  <a:pt x="0" y="0"/>
                </a:moveTo>
                <a:lnTo>
                  <a:pt x="4485036" y="0"/>
                </a:lnTo>
                <a:lnTo>
                  <a:pt x="4485036" y="5955235"/>
                </a:lnTo>
                <a:lnTo>
                  <a:pt x="0" y="59552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grpSp>
        <p:nvGrpSpPr>
          <p:cNvPr id="222300070" name="Group 23"/>
          <p:cNvGrpSpPr/>
          <p:nvPr/>
        </p:nvGrpSpPr>
        <p:grpSpPr bwMode="auto">
          <a:xfrm>
            <a:off x="19220865" y="1280505"/>
            <a:ext cx="1626041" cy="462991"/>
            <a:chOff x="0" y="0"/>
            <a:chExt cx="291368" cy="82963"/>
          </a:xfrm>
        </p:grpSpPr>
        <p:sp>
          <p:nvSpPr>
            <p:cNvPr id="24" name="Freeform 24"/>
            <p:cNvSpPr/>
            <p:nvPr/>
          </p:nvSpPr>
          <p:spPr bwMode="auto">
            <a:xfrm>
              <a:off x="0" y="0"/>
              <a:ext cx="291368" cy="82963"/>
            </a:xfrm>
            <a:custGeom>
              <a:avLst/>
              <a:gdLst/>
              <a:ahLst/>
              <a:cxnLst/>
              <a:rect l="l" t="t" r="r" b="b"/>
              <a:pathLst>
                <a:path w="291368" h="82963" extrusionOk="0">
                  <a:moveTo>
                    <a:pt x="0" y="0"/>
                  </a:moveTo>
                  <a:lnTo>
                    <a:pt x="291368" y="0"/>
                  </a:lnTo>
                  <a:lnTo>
                    <a:pt x="291368" y="82963"/>
                  </a:lnTo>
                  <a:lnTo>
                    <a:pt x="0" y="829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 bwMode="auto">
            <a:xfrm>
              <a:off x="0" y="-57150"/>
              <a:ext cx="291368" cy="14011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09"/>
                </a:lnSpc>
                <a:defRPr/>
              </a:pPr>
              <a:endParaRPr/>
            </a:p>
          </p:txBody>
        </p:sp>
      </p:grpSp>
      <p:sp>
        <p:nvSpPr>
          <p:cNvPr id="1171642162" name="TextBox 26"/>
          <p:cNvSpPr txBox="1"/>
          <p:nvPr/>
        </p:nvSpPr>
        <p:spPr bwMode="auto">
          <a:xfrm>
            <a:off x="5132881" y="14400458"/>
            <a:ext cx="8552727" cy="332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1"/>
              </a:lnSpc>
              <a:defRPr/>
            </a:pPr>
            <a:r>
              <a:rPr lang="en-US" sz="2100" b="1" spc="42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Après la 3ème </a:t>
            </a:r>
            <a:endParaRPr/>
          </a:p>
        </p:txBody>
      </p:sp>
      <p:sp>
        <p:nvSpPr>
          <p:cNvPr id="754882180" name="TextBox 27"/>
          <p:cNvSpPr txBox="1"/>
          <p:nvPr/>
        </p:nvSpPr>
        <p:spPr bwMode="auto">
          <a:xfrm rot="-5533870">
            <a:off x="2319313" y="13242165"/>
            <a:ext cx="1236308" cy="26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6"/>
              </a:lnSpc>
              <a:defRPr/>
            </a:pPr>
            <a:r>
              <a:rPr lang="en-US" sz="1700" spc="3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2nde </a:t>
            </a:r>
            <a:endParaRPr/>
          </a:p>
        </p:txBody>
      </p:sp>
      <p:sp>
        <p:nvSpPr>
          <p:cNvPr id="1504388701" name="TextBox 28"/>
          <p:cNvSpPr txBox="1"/>
          <p:nvPr/>
        </p:nvSpPr>
        <p:spPr bwMode="auto">
          <a:xfrm rot="-5400000">
            <a:off x="2451732" y="11822768"/>
            <a:ext cx="1019383" cy="26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6"/>
              </a:lnSpc>
              <a:defRPr/>
            </a:pPr>
            <a:r>
              <a:rPr lang="en-US" sz="1700" spc="3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1ère</a:t>
            </a:r>
            <a:endParaRPr/>
          </a:p>
        </p:txBody>
      </p:sp>
      <p:sp>
        <p:nvSpPr>
          <p:cNvPr id="1043705019" name="TextBox 29"/>
          <p:cNvSpPr txBox="1"/>
          <p:nvPr/>
        </p:nvSpPr>
        <p:spPr bwMode="auto">
          <a:xfrm rot="-5400000">
            <a:off x="2606131" y="10702518"/>
            <a:ext cx="710584" cy="26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6"/>
              </a:lnSpc>
              <a:defRPr/>
            </a:pPr>
            <a:r>
              <a:rPr lang="en-US" sz="1700" spc="33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Tale</a:t>
            </a:r>
            <a:endParaRPr/>
          </a:p>
        </p:txBody>
      </p:sp>
      <p:sp>
        <p:nvSpPr>
          <p:cNvPr id="355810017" name="TextBox 30"/>
          <p:cNvSpPr txBox="1"/>
          <p:nvPr/>
        </p:nvSpPr>
        <p:spPr bwMode="auto">
          <a:xfrm>
            <a:off x="4573892" y="13012552"/>
            <a:ext cx="9791399" cy="646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9"/>
              </a:lnSpc>
              <a:defRPr/>
            </a:pPr>
            <a:r>
              <a:rPr lang="en-US" sz="38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 LA BEAUTE ET DU BIEN-ETRE</a:t>
            </a:r>
            <a:endParaRPr/>
          </a:p>
        </p:txBody>
      </p:sp>
      <p:sp>
        <p:nvSpPr>
          <p:cNvPr id="591602888" name="TextBox 31"/>
          <p:cNvSpPr txBox="1"/>
          <p:nvPr/>
        </p:nvSpPr>
        <p:spPr bwMode="auto">
          <a:xfrm>
            <a:off x="4573892" y="10509218"/>
            <a:ext cx="364317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defRPr/>
            </a:pPr>
            <a:r>
              <a:rPr lang="en-US" sz="2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Métiers de la coiffure</a:t>
            </a:r>
            <a:endParaRPr/>
          </a:p>
        </p:txBody>
      </p:sp>
      <p:sp>
        <p:nvSpPr>
          <p:cNvPr id="1559436445" name="TextBox 32"/>
          <p:cNvSpPr txBox="1"/>
          <p:nvPr/>
        </p:nvSpPr>
        <p:spPr bwMode="auto">
          <a:xfrm>
            <a:off x="1736228" y="2730731"/>
            <a:ext cx="4816828" cy="97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5"/>
              </a:lnSpc>
              <a:defRPr/>
            </a:pPr>
            <a:r>
              <a:rPr lang="en-US" sz="28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</a:rPr>
              <a:t>METIERS DE LA BEAUTE ET DU BIEN-ETRE</a:t>
            </a:r>
            <a:endParaRPr/>
          </a:p>
        </p:txBody>
      </p:sp>
      <p:sp>
        <p:nvSpPr>
          <p:cNvPr id="1447876819" name="TextBox 33"/>
          <p:cNvSpPr txBox="1"/>
          <p:nvPr/>
        </p:nvSpPr>
        <p:spPr bwMode="auto">
          <a:xfrm>
            <a:off x="9881100" y="10509218"/>
            <a:ext cx="531938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defRPr/>
            </a:pPr>
            <a:r>
              <a:rPr lang="en-US" sz="2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Esthétique cosmétique parfumerie</a:t>
            </a:r>
            <a:endParaRPr/>
          </a:p>
        </p:txBody>
      </p:sp>
      <p:sp>
        <p:nvSpPr>
          <p:cNvPr id="1094512313" name="TextBox 34"/>
          <p:cNvSpPr txBox="1"/>
          <p:nvPr/>
        </p:nvSpPr>
        <p:spPr bwMode="auto">
          <a:xfrm>
            <a:off x="5201697" y="11301356"/>
            <a:ext cx="2387560" cy="37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4"/>
              </a:lnSpc>
              <a:defRPr/>
            </a:pPr>
            <a:r>
              <a:rPr lang="en-US" sz="2400" b="1" spc="4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Coiffeur(euse)</a:t>
            </a:r>
            <a:endParaRPr/>
          </a:p>
        </p:txBody>
      </p:sp>
      <p:sp>
        <p:nvSpPr>
          <p:cNvPr id="1133363754" name="TextBox 35"/>
          <p:cNvSpPr txBox="1"/>
          <p:nvPr/>
        </p:nvSpPr>
        <p:spPr bwMode="auto">
          <a:xfrm>
            <a:off x="10960877" y="11293678"/>
            <a:ext cx="3137717" cy="774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144"/>
              </a:lnSpc>
              <a:buFont typeface="Arial"/>
              <a:buChar char="•"/>
              <a:defRPr/>
            </a:pPr>
            <a:r>
              <a:rPr lang="en-US" sz="2400" b="1" spc="4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Esthéticien(ne)</a:t>
            </a:r>
            <a:endParaRPr/>
          </a:p>
          <a:p>
            <a:pPr marL="518160" lvl="1" indent="-259080" algn="l">
              <a:lnSpc>
                <a:spcPts val="3144"/>
              </a:lnSpc>
              <a:buFont typeface="Arial"/>
              <a:buChar char="•"/>
              <a:defRPr/>
            </a:pPr>
            <a:r>
              <a:rPr lang="en-US" sz="2400" b="1" spc="47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Cosméticien(ne)</a:t>
            </a:r>
            <a:endParaRPr/>
          </a:p>
        </p:txBody>
      </p:sp>
      <p:sp>
        <p:nvSpPr>
          <p:cNvPr id="1836877790" name="Freeform 36"/>
          <p:cNvSpPr/>
          <p:nvPr/>
        </p:nvSpPr>
        <p:spPr bwMode="auto">
          <a:xfrm>
            <a:off x="1038096" y="260184"/>
            <a:ext cx="7909220" cy="1727115"/>
          </a:xfrm>
          <a:custGeom>
            <a:avLst/>
            <a:gdLst/>
            <a:ahLst/>
            <a:cxnLst/>
            <a:rect l="l" t="t" r="r" b="b"/>
            <a:pathLst>
              <a:path w="7909220" h="1727115" extrusionOk="0">
                <a:moveTo>
                  <a:pt x="0" y="0"/>
                </a:moveTo>
                <a:lnTo>
                  <a:pt x="7909219" y="0"/>
                </a:lnTo>
                <a:lnTo>
                  <a:pt x="7909219" y="1727115"/>
                </a:lnTo>
                <a:lnTo>
                  <a:pt x="0" y="1727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/>
          </a:blipFill>
        </p:spPr>
      </p:sp>
      <p:grpSp>
        <p:nvGrpSpPr>
          <p:cNvPr id="1724503564" name="Group 37"/>
          <p:cNvGrpSpPr/>
          <p:nvPr/>
        </p:nvGrpSpPr>
        <p:grpSpPr bwMode="auto">
          <a:xfrm>
            <a:off x="9954522" y="674895"/>
            <a:ext cx="5847376" cy="5026387"/>
            <a:chOff x="0" y="0"/>
            <a:chExt cx="906864" cy="779538"/>
          </a:xfrm>
        </p:grpSpPr>
        <p:sp>
          <p:nvSpPr>
            <p:cNvPr id="38" name="Freeform 38"/>
            <p:cNvSpPr/>
            <p:nvPr/>
          </p:nvSpPr>
          <p:spPr bwMode="auto">
            <a:xfrm>
              <a:off x="0" y="0"/>
              <a:ext cx="906864" cy="779538"/>
            </a:xfrm>
            <a:custGeom>
              <a:avLst/>
              <a:gdLst/>
              <a:ahLst/>
              <a:cxnLst/>
              <a:rect l="l" t="t" r="r" b="b"/>
              <a:pathLst>
                <a:path w="906865" h="779538" extrusionOk="0">
                  <a:moveTo>
                    <a:pt x="906865" y="389769"/>
                  </a:moveTo>
                  <a:lnTo>
                    <a:pt x="703665" y="779538"/>
                  </a:lnTo>
                  <a:lnTo>
                    <a:pt x="203200" y="779538"/>
                  </a:lnTo>
                  <a:lnTo>
                    <a:pt x="0" y="389769"/>
                  </a:lnTo>
                  <a:lnTo>
                    <a:pt x="203200" y="0"/>
                  </a:lnTo>
                  <a:lnTo>
                    <a:pt x="703665" y="0"/>
                  </a:lnTo>
                  <a:lnTo>
                    <a:pt x="906865" y="389769"/>
                  </a:lnTo>
                  <a:close/>
                </a:path>
              </a:pathLst>
            </a:custGeom>
            <a:solidFill>
              <a:srgbClr val="EF8B8B"/>
            </a:solidFill>
          </p:spPr>
        </p:sp>
        <p:sp>
          <p:nvSpPr>
            <p:cNvPr id="39" name="TextBox 39"/>
            <p:cNvSpPr txBox="1"/>
            <p:nvPr/>
          </p:nvSpPr>
          <p:spPr bwMode="auto">
            <a:xfrm>
              <a:off x="114300" y="-28575"/>
              <a:ext cx="678265" cy="80811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9"/>
                </a:lnSpc>
                <a:defRPr/>
              </a:pPr>
              <a:endParaRPr/>
            </a:p>
            <a:p>
              <a:pPr algn="ctr">
                <a:lnSpc>
                  <a:spcPts val="2509"/>
                </a:lnSpc>
                <a:defRPr/>
              </a:pPr>
              <a:r>
                <a:rPr lang="en-US" sz="1800" b="1" spc="35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Mettre en place et animer des</a:t>
              </a:r>
              <a:endParaRPr/>
            </a:p>
            <a:p>
              <a:pPr algn="ctr">
                <a:lnSpc>
                  <a:spcPts val="2509"/>
                </a:lnSpc>
                <a:defRPr/>
              </a:pPr>
              <a:r>
                <a:rPr lang="en-US" sz="1800" b="1" spc="35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actions de promotions</a:t>
              </a:r>
              <a:endParaRPr/>
            </a:p>
            <a:p>
              <a:pPr algn="ctr">
                <a:lnSpc>
                  <a:spcPts val="1949"/>
                </a:lnSpc>
                <a:defRPr/>
              </a:pPr>
              <a:endParaRPr lang="en-US" sz="1800" b="1" spc="35">
                <a:solidFill>
                  <a:srgbClr val="000000"/>
                </a:solidFill>
                <a:latin typeface="Open Sans Bold"/>
                <a:ea typeface="Open Sans Bold"/>
                <a:cs typeface="Open Sans Bold"/>
              </a:endParaRPr>
            </a:p>
            <a:p>
              <a:pPr algn="ctr">
                <a:lnSpc>
                  <a:spcPts val="2509"/>
                </a:lnSpc>
                <a:defRPr/>
              </a:pPr>
              <a:r>
                <a:rPr lang="en-US" sz="18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Accueillir et fidéliser la clientèle </a:t>
              </a:r>
              <a:endParaRPr/>
            </a:p>
            <a:p>
              <a:pPr algn="ctr">
                <a:lnSpc>
                  <a:spcPts val="1949"/>
                </a:lnSpc>
                <a:defRPr/>
              </a:pPr>
              <a:endParaRPr lang="en-US" sz="1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endParaRPr>
            </a:p>
            <a:p>
              <a:pPr algn="ctr">
                <a:lnSpc>
                  <a:spcPts val="2509"/>
                </a:lnSpc>
                <a:defRPr/>
              </a:pPr>
              <a:r>
                <a:rPr lang="en-US" sz="18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Mettre en œuvre des prestations beauté et bien-être dans une démarche respectueuse de </a:t>
              </a:r>
              <a:endParaRPr/>
            </a:p>
            <a:p>
              <a:pPr algn="ctr">
                <a:lnSpc>
                  <a:spcPts val="2509"/>
                </a:lnSpc>
                <a:defRPr/>
              </a:pPr>
              <a:r>
                <a:rPr lang="en-US" sz="18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l’environnement</a:t>
              </a:r>
              <a:endParaRPr/>
            </a:p>
            <a:p>
              <a:pPr algn="ctr">
                <a:lnSpc>
                  <a:spcPts val="1949"/>
                </a:lnSpc>
                <a:defRPr/>
              </a:pPr>
              <a:endParaRPr lang="en-US" sz="1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endParaRPr>
            </a:p>
            <a:p>
              <a:pPr algn="ctr">
                <a:lnSpc>
                  <a:spcPts val="2509"/>
                </a:lnSpc>
                <a:defRPr/>
              </a:pPr>
              <a:r>
                <a:rPr lang="en-US" sz="1800" b="1" spc="35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Évaluer la satisfaction de la</a:t>
              </a:r>
              <a:endParaRPr/>
            </a:p>
            <a:p>
              <a:pPr algn="ctr">
                <a:lnSpc>
                  <a:spcPts val="2509"/>
                </a:lnSpc>
                <a:defRPr/>
              </a:pPr>
              <a:r>
                <a:rPr lang="en-US" sz="1800" b="1" spc="35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clientèle</a:t>
              </a:r>
              <a:endParaRPr/>
            </a:p>
            <a:p>
              <a:pPr algn="ctr">
                <a:lnSpc>
                  <a:spcPts val="1949"/>
                </a:lnSpc>
                <a:defRPr/>
              </a:pPr>
              <a:endParaRPr lang="en-US" sz="1800" b="1" spc="35">
                <a:solidFill>
                  <a:srgbClr val="000000"/>
                </a:solidFill>
                <a:latin typeface="Open Sans Bold"/>
                <a:ea typeface="Open Sans Bold"/>
                <a:cs typeface="Open Sans Bold"/>
              </a:endParaRPr>
            </a:p>
            <a:p>
              <a:pPr algn="ctr">
                <a:lnSpc>
                  <a:spcPts val="2509"/>
                </a:lnSpc>
                <a:defRPr/>
              </a:pPr>
              <a:r>
                <a:rPr lang="en-US" sz="18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</a:rPr>
                <a:t>Aménager les espaces de travail</a:t>
              </a:r>
              <a:endParaRPr/>
            </a:p>
            <a:p>
              <a:pPr algn="ctr">
                <a:lnSpc>
                  <a:spcPts val="2509"/>
                </a:lnSpc>
                <a:defRPr/>
              </a:pPr>
              <a:endParaRPr lang="en-US" sz="1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2836</Words>
  <Application>Microsoft Office PowerPoint</Application>
  <PresentationFormat>Personnalisé</PresentationFormat>
  <Paragraphs>821</Paragraphs>
  <Slides>21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7" baseType="lpstr">
      <vt:lpstr>Open Sans Extra Bold</vt:lpstr>
      <vt:lpstr>Open Sans Extra Bold Italics</vt:lpstr>
      <vt:lpstr>Baloo Thambi</vt:lpstr>
      <vt:lpstr>Abstracted Dream</vt:lpstr>
      <vt:lpstr>Open Sans Bold Italics</vt:lpstr>
      <vt:lpstr>Open Sans Semibold</vt:lpstr>
      <vt:lpstr>Arimo</vt:lpstr>
      <vt:lpstr>Arimo Bold</vt:lpstr>
      <vt:lpstr>Now Bold</vt:lpstr>
      <vt:lpstr>Open Sans Light Bold</vt:lpstr>
      <vt:lpstr>Arial</vt:lpstr>
      <vt:lpstr>Open Sans Bold</vt:lpstr>
      <vt:lpstr>Open Sans Light</vt:lpstr>
      <vt:lpstr>Open Sans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Version corrigée novembre 2023</dc:title>
  <dc:creator>cio</dc:creator>
  <cp:lastModifiedBy>mpassot</cp:lastModifiedBy>
  <cp:revision>13</cp:revision>
  <dcterms:created xsi:type="dcterms:W3CDTF">2006-08-16T00:00:00Z</dcterms:created>
  <dcterms:modified xsi:type="dcterms:W3CDTF">2025-11-24T11:30:38Z</dcterms:modified>
  <dc:identifier>DAFYH4dcfFg</dc:identifier>
</cp:coreProperties>
</file>